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4" r:id="rId4"/>
    <p:sldId id="259" r:id="rId5"/>
    <p:sldId id="267" r:id="rId6"/>
    <p:sldId id="268" r:id="rId7"/>
    <p:sldId id="266" r:id="rId8"/>
    <p:sldId id="261" r:id="rId9"/>
    <p:sldId id="269" r:id="rId10"/>
    <p:sldId id="280" r:id="rId11"/>
    <p:sldId id="278" r:id="rId12"/>
    <p:sldId id="279" r:id="rId13"/>
    <p:sldId id="270" r:id="rId14"/>
    <p:sldId id="271" r:id="rId15"/>
    <p:sldId id="272" r:id="rId16"/>
    <p:sldId id="273" r:id="rId17"/>
    <p:sldId id="274" r:id="rId18"/>
    <p:sldId id="275" r:id="rId19"/>
    <p:sldId id="265" r:id="rId20"/>
    <p:sldId id="262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69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6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3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9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0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8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8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7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2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8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3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2023. 8. 30.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3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aeyeon2854.github.io/ex_web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4682378"/>
            <a:ext cx="12192000" cy="0"/>
          </a:xfrm>
          <a:prstGeom prst="line">
            <a:avLst/>
          </a:prstGeom>
          <a:ln w="857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1602937" y="2629901"/>
            <a:ext cx="89815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강화학습을 활용한 </a:t>
            </a:r>
            <a:endParaRPr lang="en-US" altLang="ko-KR" sz="3200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84138" algn="ctr">
              <a:defRPr/>
            </a:pPr>
            <a:r>
              <a:rPr lang="ko-KR" altLang="en-US" sz="32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자율주행차량 경로 최적화</a:t>
            </a:r>
            <a:endParaRPr lang="en-US" altLang="ko-KR" sz="3200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2E6628-4B49-19A3-0C42-C0B914B659AC}"/>
              </a:ext>
            </a:extLst>
          </p:cNvPr>
          <p:cNvSpPr/>
          <p:nvPr/>
        </p:nvSpPr>
        <p:spPr>
          <a:xfrm>
            <a:off x="2087457" y="2346094"/>
            <a:ext cx="8012537" cy="2014538"/>
          </a:xfrm>
          <a:custGeom>
            <a:avLst/>
            <a:gdLst>
              <a:gd name="connsiteX0" fmla="*/ 0 w 3139661"/>
              <a:gd name="connsiteY0" fmla="*/ 574277 h 1148554"/>
              <a:gd name="connsiteX1" fmla="*/ 1569831 w 3139661"/>
              <a:gd name="connsiteY1" fmla="*/ 0 h 1148554"/>
              <a:gd name="connsiteX2" fmla="*/ 3139662 w 3139661"/>
              <a:gd name="connsiteY2" fmla="*/ 574277 h 1148554"/>
              <a:gd name="connsiteX3" fmla="*/ 1569831 w 3139661"/>
              <a:gd name="connsiteY3" fmla="*/ 1148554 h 1148554"/>
              <a:gd name="connsiteX4" fmla="*/ 0 w 3139661"/>
              <a:gd name="connsiteY4" fmla="*/ 574277 h 1148554"/>
              <a:gd name="connsiteX0" fmla="*/ 0 w 3139662"/>
              <a:gd name="connsiteY0" fmla="*/ 574277 h 1151304"/>
              <a:gd name="connsiteX1" fmla="*/ 1569831 w 3139662"/>
              <a:gd name="connsiteY1" fmla="*/ 0 h 1151304"/>
              <a:gd name="connsiteX2" fmla="*/ 3139662 w 3139662"/>
              <a:gd name="connsiteY2" fmla="*/ 574277 h 1151304"/>
              <a:gd name="connsiteX3" fmla="*/ 1569831 w 3139662"/>
              <a:gd name="connsiteY3" fmla="*/ 1148554 h 1151304"/>
              <a:gd name="connsiteX4" fmla="*/ 0 w 3139662"/>
              <a:gd name="connsiteY4" fmla="*/ 574277 h 1151304"/>
              <a:gd name="connsiteX0" fmla="*/ 0 w 3139756"/>
              <a:gd name="connsiteY0" fmla="*/ 574277 h 1151304"/>
              <a:gd name="connsiteX1" fmla="*/ 1569831 w 3139756"/>
              <a:gd name="connsiteY1" fmla="*/ 0 h 1151304"/>
              <a:gd name="connsiteX2" fmla="*/ 3139662 w 3139756"/>
              <a:gd name="connsiteY2" fmla="*/ 574277 h 1151304"/>
              <a:gd name="connsiteX3" fmla="*/ 1569831 w 3139756"/>
              <a:gd name="connsiteY3" fmla="*/ 1148554 h 1151304"/>
              <a:gd name="connsiteX4" fmla="*/ 0 w 3139756"/>
              <a:gd name="connsiteY4" fmla="*/ 574277 h 1151304"/>
              <a:gd name="connsiteX0" fmla="*/ 0 w 3139756"/>
              <a:gd name="connsiteY0" fmla="*/ 574277 h 1215147"/>
              <a:gd name="connsiteX1" fmla="*/ 1569831 w 3139756"/>
              <a:gd name="connsiteY1" fmla="*/ 0 h 1215147"/>
              <a:gd name="connsiteX2" fmla="*/ 3139662 w 3139756"/>
              <a:gd name="connsiteY2" fmla="*/ 574277 h 1215147"/>
              <a:gd name="connsiteX3" fmla="*/ 1569831 w 3139756"/>
              <a:gd name="connsiteY3" fmla="*/ 1148554 h 1215147"/>
              <a:gd name="connsiteX4" fmla="*/ 0 w 3139756"/>
              <a:gd name="connsiteY4" fmla="*/ 574277 h 1215147"/>
              <a:gd name="connsiteX0" fmla="*/ 0 w 3139662"/>
              <a:gd name="connsiteY0" fmla="*/ 616122 h 1256992"/>
              <a:gd name="connsiteX1" fmla="*/ 1569831 w 3139662"/>
              <a:gd name="connsiteY1" fmla="*/ 41845 h 1256992"/>
              <a:gd name="connsiteX2" fmla="*/ 3139662 w 3139662"/>
              <a:gd name="connsiteY2" fmla="*/ 616122 h 1256992"/>
              <a:gd name="connsiteX3" fmla="*/ 1569831 w 3139662"/>
              <a:gd name="connsiteY3" fmla="*/ 1190399 h 1256992"/>
              <a:gd name="connsiteX4" fmla="*/ 0 w 3139662"/>
              <a:gd name="connsiteY4" fmla="*/ 616122 h 1256992"/>
              <a:gd name="connsiteX0" fmla="*/ 0 w 3139662"/>
              <a:gd name="connsiteY0" fmla="*/ 669157 h 1310027"/>
              <a:gd name="connsiteX1" fmla="*/ 1569831 w 3139662"/>
              <a:gd name="connsiteY1" fmla="*/ 94880 h 1310027"/>
              <a:gd name="connsiteX2" fmla="*/ 3139662 w 3139662"/>
              <a:gd name="connsiteY2" fmla="*/ 669157 h 1310027"/>
              <a:gd name="connsiteX3" fmla="*/ 1569831 w 3139662"/>
              <a:gd name="connsiteY3" fmla="*/ 1243434 h 1310027"/>
              <a:gd name="connsiteX4" fmla="*/ 0 w 3139662"/>
              <a:gd name="connsiteY4" fmla="*/ 669157 h 1310027"/>
              <a:gd name="connsiteX0" fmla="*/ 0 w 3139662"/>
              <a:gd name="connsiteY0" fmla="*/ 669158 h 1392690"/>
              <a:gd name="connsiteX1" fmla="*/ 1569831 w 3139662"/>
              <a:gd name="connsiteY1" fmla="*/ 94881 h 1392690"/>
              <a:gd name="connsiteX2" fmla="*/ 3139662 w 3139662"/>
              <a:gd name="connsiteY2" fmla="*/ 669158 h 1392690"/>
              <a:gd name="connsiteX3" fmla="*/ 1569831 w 3139662"/>
              <a:gd name="connsiteY3" fmla="*/ 1243435 h 1392690"/>
              <a:gd name="connsiteX4" fmla="*/ 0 w 3139662"/>
              <a:gd name="connsiteY4" fmla="*/ 669158 h 139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62" h="1392690">
                <a:moveTo>
                  <a:pt x="0" y="669158"/>
                </a:moveTo>
                <a:cubicBezTo>
                  <a:pt x="0" y="351994"/>
                  <a:pt x="636162" y="216070"/>
                  <a:pt x="1569831" y="94881"/>
                </a:cubicBezTo>
                <a:cubicBezTo>
                  <a:pt x="2503500" y="-26308"/>
                  <a:pt x="3120612" y="-177835"/>
                  <a:pt x="3139662" y="669158"/>
                </a:cubicBezTo>
                <a:cubicBezTo>
                  <a:pt x="3101562" y="1598431"/>
                  <a:pt x="2541600" y="1437337"/>
                  <a:pt x="1569831" y="1243435"/>
                </a:cubicBezTo>
                <a:cubicBezTo>
                  <a:pt x="598062" y="1049533"/>
                  <a:pt x="0" y="986322"/>
                  <a:pt x="0" y="6691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4000"/>
                </a:schemeClr>
              </a:gs>
              <a:gs pos="100000">
                <a:schemeClr val="bg1"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2549697" y="1560271"/>
            <a:ext cx="1936068" cy="3634794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5049658" y="2676232"/>
            <a:ext cx="603182" cy="1581883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D28ECF-EE18-5302-7E97-97F5AD1468D4}"/>
              </a:ext>
            </a:extLst>
          </p:cNvPr>
          <p:cNvCxnSpPr>
            <a:cxnSpLocks/>
          </p:cNvCxnSpPr>
          <p:nvPr/>
        </p:nvCxnSpPr>
        <p:spPr>
          <a:xfrm>
            <a:off x="0" y="1989978"/>
            <a:ext cx="12192000" cy="0"/>
          </a:xfrm>
          <a:prstGeom prst="line">
            <a:avLst/>
          </a:prstGeom>
          <a:ln w="149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D61583-5330-E45B-94F6-A955C6D34955}"/>
              </a:ext>
            </a:extLst>
          </p:cNvPr>
          <p:cNvSpPr txBox="1"/>
          <p:nvPr/>
        </p:nvSpPr>
        <p:spPr>
          <a:xfrm>
            <a:off x="3024323" y="5518011"/>
            <a:ext cx="6138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en-US" altLang="ko-KR" sz="1800" b="1" dirty="0" err="1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Tayoing</a:t>
            </a:r>
            <a:r>
              <a:rPr lang="en-US" altLang="ko-KR" sz="18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ko-KR" altLang="en-US" sz="18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팀</a:t>
            </a:r>
            <a:endParaRPr lang="en-US" altLang="ko-KR" sz="1800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84138" algn="ctr">
              <a:defRPr/>
            </a:pPr>
            <a:r>
              <a:rPr lang="en-US" altLang="ko-KR" sz="18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ko-KR" altLang="en-US" sz="1800" b="1" dirty="0" err="1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이재연</a:t>
            </a:r>
            <a:r>
              <a:rPr lang="ko-KR" altLang="en-US" sz="18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이상하 </a:t>
            </a:r>
            <a:r>
              <a:rPr lang="ko-KR" altLang="en-US" sz="1800" b="1" dirty="0" err="1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방현성</a:t>
            </a:r>
            <a:endParaRPr lang="ko-KR" altLang="en-US" sz="1800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0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 animBg="1"/>
      <p:bldP spid="2" grpId="1" animBg="1"/>
      <p:bldP spid="5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246709" y="125967"/>
            <a:ext cx="3802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데이터 </a:t>
            </a:r>
            <a:r>
              <a:rPr lang="ko-KR" altLang="en-US" sz="2800" b="1" kern="0" dirty="0" err="1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전처리</a:t>
            </a: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및 </a:t>
            </a:r>
            <a:r>
              <a:rPr lang="en-US" altLang="ko-KR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EDA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01828-7677-C915-262A-B9A8F56C679B}"/>
              </a:ext>
            </a:extLst>
          </p:cNvPr>
          <p:cNvSpPr txBox="1"/>
          <p:nvPr/>
        </p:nvSpPr>
        <p:spPr>
          <a:xfrm>
            <a:off x="266344" y="1319570"/>
            <a:ext cx="362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위험도로 현황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?</a:t>
            </a:r>
            <a:endParaRPr kumimoji="1" lang="ko-Kore-KR" altLang="en-US" sz="2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CD29E9-75A0-E3E1-BF07-32F55920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09" y="2075479"/>
            <a:ext cx="7772400" cy="4290756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AA833DF-6E48-AD45-C9DE-2881437C8EE6}"/>
              </a:ext>
            </a:extLst>
          </p:cNvPr>
          <p:cNvSpPr/>
          <p:nvPr/>
        </p:nvSpPr>
        <p:spPr>
          <a:xfrm rot="17445293">
            <a:off x="1918255" y="2408597"/>
            <a:ext cx="2961681" cy="362433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꺾인 연결선[E] 4">
            <a:extLst>
              <a:ext uri="{FF2B5EF4-FFF2-40B4-BE49-F238E27FC236}">
                <a16:creationId xmlns:a16="http://schemas.microsoft.com/office/drawing/2014/main" id="{1D18CE29-C696-CDD3-5D56-F433785318E6}"/>
              </a:ext>
            </a:extLst>
          </p:cNvPr>
          <p:cNvCxnSpPr>
            <a:cxnSpLocks/>
          </p:cNvCxnSpPr>
          <p:nvPr/>
        </p:nvCxnSpPr>
        <p:spPr>
          <a:xfrm flipV="1">
            <a:off x="3893127" y="2299855"/>
            <a:ext cx="4987637" cy="540327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176527-42D3-AC97-01D6-0A70E323F461}"/>
              </a:ext>
            </a:extLst>
          </p:cNvPr>
          <p:cNvSpPr txBox="1"/>
          <p:nvPr/>
        </p:nvSpPr>
        <p:spPr>
          <a:xfrm>
            <a:off x="9119399" y="2075479"/>
            <a:ext cx="142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분석구역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268E8E-5D47-40AA-4A80-D18AA116295D}"/>
              </a:ext>
            </a:extLst>
          </p:cNvPr>
          <p:cNvSpPr txBox="1"/>
          <p:nvPr/>
        </p:nvSpPr>
        <p:spPr>
          <a:xfrm>
            <a:off x="8473751" y="3663375"/>
            <a:ext cx="354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분석구역에 사고위험도가 높은 곳이 포함되어있지 않음</a:t>
            </a: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C44B456F-C26A-4C7F-C310-A993B6DFBAA1}"/>
              </a:ext>
            </a:extLst>
          </p:cNvPr>
          <p:cNvSpPr/>
          <p:nvPr/>
        </p:nvSpPr>
        <p:spPr>
          <a:xfrm>
            <a:off x="8272860" y="4906815"/>
            <a:ext cx="401782" cy="1939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71961C-0D87-2B0E-B75B-E282EE37C79F}"/>
              </a:ext>
            </a:extLst>
          </p:cNvPr>
          <p:cNvSpPr txBox="1"/>
          <p:nvPr/>
        </p:nvSpPr>
        <p:spPr>
          <a:xfrm>
            <a:off x="8733591" y="4803742"/>
            <a:ext cx="354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accent2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통행속도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를 사용해 경로 최적화</a:t>
            </a:r>
          </a:p>
        </p:txBody>
      </p:sp>
    </p:spTree>
    <p:extLst>
      <p:ext uri="{BB962C8B-B14F-4D97-AF65-F5344CB8AC3E}">
        <p14:creationId xmlns:p14="http://schemas.microsoft.com/office/powerpoint/2010/main" val="162487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246709" y="125967"/>
            <a:ext cx="3802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데이터 </a:t>
            </a:r>
            <a:r>
              <a:rPr lang="ko-KR" altLang="en-US" sz="2800" b="1" kern="0" dirty="0" err="1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전처리</a:t>
            </a: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및 </a:t>
            </a:r>
            <a:r>
              <a:rPr lang="en-US" altLang="ko-KR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EDA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01828-7677-C915-262A-B9A8F56C679B}"/>
              </a:ext>
            </a:extLst>
          </p:cNvPr>
          <p:cNvSpPr txBox="1"/>
          <p:nvPr/>
        </p:nvSpPr>
        <p:spPr>
          <a:xfrm>
            <a:off x="266344" y="1319570"/>
            <a:ext cx="398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버스정류장 현황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?</a:t>
            </a:r>
            <a:endParaRPr kumimoji="1" lang="ko-Kore-KR" altLang="en-US" sz="2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33526-6B00-125A-69B9-A31347ABA864}"/>
              </a:ext>
            </a:extLst>
          </p:cNvPr>
          <p:cNvSpPr txBox="1"/>
          <p:nvPr/>
        </p:nvSpPr>
        <p:spPr>
          <a:xfrm>
            <a:off x="266344" y="2043394"/>
            <a:ext cx="5915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공공데이터 세종시 버스정류장 데이터 활용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5349B3-8F71-17F8-B50C-D8FBE46C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205" y="2543602"/>
            <a:ext cx="6062451" cy="4188431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2CE9A0DF-8550-A534-0CD4-C355F69C8B8D}"/>
              </a:ext>
            </a:extLst>
          </p:cNvPr>
          <p:cNvSpPr/>
          <p:nvPr/>
        </p:nvSpPr>
        <p:spPr>
          <a:xfrm rot="17445293">
            <a:off x="7155264" y="3672529"/>
            <a:ext cx="2961681" cy="297695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A7A88381-E069-61C2-AF0F-1882E5E9716E}"/>
              </a:ext>
            </a:extLst>
          </p:cNvPr>
          <p:cNvCxnSpPr>
            <a:cxnSpLocks/>
            <a:stCxn id="24" idx="3"/>
          </p:cNvCxnSpPr>
          <p:nvPr/>
        </p:nvCxnSpPr>
        <p:spPr>
          <a:xfrm rot="5400000" flipH="1" flipV="1">
            <a:off x="8933282" y="2471040"/>
            <a:ext cx="1532816" cy="1077636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1B6DEC-A75B-4DB6-ADC0-5BE6B5635F92}"/>
              </a:ext>
            </a:extLst>
          </p:cNvPr>
          <p:cNvSpPr txBox="1"/>
          <p:nvPr/>
        </p:nvSpPr>
        <p:spPr>
          <a:xfrm>
            <a:off x="9659727" y="1758273"/>
            <a:ext cx="142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분석구역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6C9B420-503E-6911-FEA3-7267C019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5" y="2543602"/>
            <a:ext cx="5406460" cy="41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36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246709" y="125967"/>
            <a:ext cx="3802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데이터 </a:t>
            </a:r>
            <a:r>
              <a:rPr lang="ko-KR" altLang="en-US" sz="2800" b="1" kern="0" dirty="0" err="1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전처리</a:t>
            </a: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및 </a:t>
            </a:r>
            <a:r>
              <a:rPr lang="en-US" altLang="ko-KR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EDA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01828-7677-C915-262A-B9A8F56C679B}"/>
              </a:ext>
            </a:extLst>
          </p:cNvPr>
          <p:cNvSpPr txBox="1"/>
          <p:nvPr/>
        </p:nvSpPr>
        <p:spPr>
          <a:xfrm>
            <a:off x="266344" y="1319570"/>
            <a:ext cx="5538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초등학교 및 유치원 현황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?</a:t>
            </a:r>
            <a:endParaRPr kumimoji="1" lang="ko-Kore-KR" altLang="en-US" sz="2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33526-6B00-125A-69B9-A31347ABA864}"/>
              </a:ext>
            </a:extLst>
          </p:cNvPr>
          <p:cNvSpPr txBox="1"/>
          <p:nvPr/>
        </p:nvSpPr>
        <p:spPr>
          <a:xfrm>
            <a:off x="266344" y="2043394"/>
            <a:ext cx="1095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공공데이터 세종시 초등학교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유치원 데이터 활용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                       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초등학교 </a:t>
            </a:r>
            <a:r>
              <a:rPr kumimoji="1" lang="en-US" altLang="ko-Kore-KR" sz="2000" b="1" dirty="0">
                <a:solidFill>
                  <a:srgbClr val="00B05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Green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유치원 </a:t>
            </a:r>
            <a:r>
              <a:rPr kumimoji="1" lang="en-US" altLang="ko-Kore-KR" sz="20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Red</a:t>
            </a:r>
            <a:endParaRPr kumimoji="1" lang="ko-Kore-KR" altLang="en-US" sz="2000" b="1" dirty="0">
              <a:solidFill>
                <a:srgbClr val="FF000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C6172-22D0-46C4-0D29-567F3F8F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43" y="2678743"/>
            <a:ext cx="5890348" cy="39160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37F835-A4E0-B60D-6938-16CA3B69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73" y="2678743"/>
            <a:ext cx="5672282" cy="38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3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246709" y="125967"/>
            <a:ext cx="3802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데이터 </a:t>
            </a:r>
            <a:r>
              <a:rPr lang="ko-KR" altLang="en-US" sz="2800" b="1" kern="0" dirty="0" err="1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전처리</a:t>
            </a: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및 </a:t>
            </a:r>
            <a:r>
              <a:rPr lang="en-US" altLang="ko-KR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EDA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01828-7677-C915-262A-B9A8F56C679B}"/>
              </a:ext>
            </a:extLst>
          </p:cNvPr>
          <p:cNvSpPr txBox="1"/>
          <p:nvPr/>
        </p:nvSpPr>
        <p:spPr>
          <a:xfrm>
            <a:off x="266344" y="1319570"/>
            <a:ext cx="362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표준노드링크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9636CD-0249-230F-699D-3081CD6F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98" y="2180492"/>
            <a:ext cx="6001699" cy="4222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9EF798-ADFB-F050-210F-29C5C69E3DBA}"/>
              </a:ext>
            </a:extLst>
          </p:cNvPr>
          <p:cNvSpPr txBox="1"/>
          <p:nvPr/>
        </p:nvSpPr>
        <p:spPr>
          <a:xfrm>
            <a:off x="6870638" y="2180492"/>
            <a:ext cx="41946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노드와 링크 데이터를 전처리 후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위경도를 추가해 지도에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8A5638-D5FD-3831-D750-D3E4570E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52" y="4002145"/>
            <a:ext cx="5202800" cy="17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5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246709" y="125967"/>
            <a:ext cx="3802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데이터 </a:t>
            </a:r>
            <a:r>
              <a:rPr lang="ko-KR" altLang="en-US" sz="2800" b="1" kern="0" dirty="0" err="1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전처리</a:t>
            </a: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및 </a:t>
            </a:r>
            <a:r>
              <a:rPr lang="en-US" altLang="ko-KR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EDA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01828-7677-C915-262A-B9A8F56C679B}"/>
              </a:ext>
            </a:extLst>
          </p:cNvPr>
          <p:cNvSpPr txBox="1"/>
          <p:nvPr/>
        </p:nvSpPr>
        <p:spPr>
          <a:xfrm>
            <a:off x="266343" y="1319570"/>
            <a:ext cx="462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도로별 통행속도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B15820-289A-DD65-6FD7-A7B45D18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98" y="2180492"/>
            <a:ext cx="6080576" cy="4400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09BAB-84CF-67F9-79A0-4E377C3EDB1E}"/>
              </a:ext>
            </a:extLst>
          </p:cNvPr>
          <p:cNvSpPr txBox="1"/>
          <p:nvPr/>
        </p:nvSpPr>
        <p:spPr>
          <a:xfrm>
            <a:off x="6992377" y="2012618"/>
            <a:ext cx="46243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차량 통행속도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&lt; </a:t>
            </a:r>
            <a:r>
              <a:rPr kumimoji="1" lang="en-US" altLang="ko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20 : </a:t>
            </a:r>
            <a:r>
              <a:rPr kumimoji="1" lang="en-US" altLang="ko-KR" sz="20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red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차량 통행속도 </a:t>
            </a:r>
            <a:r>
              <a:rPr kumimoji="1" lang="en-US" altLang="ko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&lt; 40 : </a:t>
            </a:r>
            <a:r>
              <a:rPr kumimoji="1" lang="en-US" altLang="ko-KR" sz="2000" b="1" dirty="0">
                <a:solidFill>
                  <a:srgbClr val="FFC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yellow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차량 통행속도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&lt; </a:t>
            </a:r>
            <a:r>
              <a:rPr kumimoji="1" lang="en-US" altLang="ko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60 : </a:t>
            </a:r>
            <a:r>
              <a:rPr kumimoji="1" lang="en-US" altLang="ko-KR" sz="2000" b="1" dirty="0">
                <a:solidFill>
                  <a:srgbClr val="0070C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blue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차량 통행속도 </a:t>
            </a:r>
            <a:r>
              <a:rPr kumimoji="1" lang="en-US" altLang="ko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&gt; 60 : </a:t>
            </a:r>
            <a:r>
              <a:rPr kumimoji="1" lang="en-US" altLang="ko-KR" sz="2000" b="1" dirty="0">
                <a:solidFill>
                  <a:srgbClr val="00B05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green</a:t>
            </a:r>
            <a:endParaRPr kumimoji="1" lang="ko-Kore-KR" altLang="en-US" sz="2000" b="1" dirty="0">
              <a:solidFill>
                <a:srgbClr val="00B050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5E7DB1-89E3-9E94-28C8-2F31F7A4A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21" y="4807512"/>
            <a:ext cx="5108825" cy="16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7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246709" y="125967"/>
            <a:ext cx="3802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데이터 </a:t>
            </a:r>
            <a:r>
              <a:rPr lang="ko-KR" altLang="en-US" sz="2800" b="1" kern="0" dirty="0" err="1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전처리</a:t>
            </a: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및 </a:t>
            </a:r>
            <a:r>
              <a:rPr lang="en-US" altLang="ko-KR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EDA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01828-7677-C915-262A-B9A8F56C679B}"/>
              </a:ext>
            </a:extLst>
          </p:cNvPr>
          <p:cNvSpPr txBox="1"/>
          <p:nvPr/>
        </p:nvSpPr>
        <p:spPr>
          <a:xfrm>
            <a:off x="266343" y="1319570"/>
            <a:ext cx="462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도로별 통행속도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4C9BD-501F-CAF2-103C-0B70A31117F0}"/>
              </a:ext>
            </a:extLst>
          </p:cNvPr>
          <p:cNvSpPr txBox="1"/>
          <p:nvPr/>
        </p:nvSpPr>
        <p:spPr>
          <a:xfrm>
            <a:off x="7104730" y="2647717"/>
            <a:ext cx="462431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국민권익위원회</a:t>
            </a:r>
            <a:r>
              <a:rPr kumimoji="1" lang="en-US" altLang="ko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(Q)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세종시청자미디어센터</a:t>
            </a:r>
            <a:r>
              <a:rPr kumimoji="1" lang="en-US" altLang="ko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(S)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국토교통부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(E)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정부세종컨벤션센터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(H)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국립세종도서관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(L)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산업통상자원부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(M)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를 지나는 도로의 노드들을 표시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B2997B-3AFF-CBAF-0D12-A21F93A6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43" y="1990160"/>
            <a:ext cx="6363376" cy="47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9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3995036" y="125967"/>
            <a:ext cx="3802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모델 선정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01828-7677-C915-262A-B9A8F56C679B}"/>
              </a:ext>
            </a:extLst>
          </p:cNvPr>
          <p:cNvSpPr txBox="1"/>
          <p:nvPr/>
        </p:nvSpPr>
        <p:spPr>
          <a:xfrm>
            <a:off x="5154474" y="1298373"/>
            <a:ext cx="230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solidFill>
                  <a:schemeClr val="accent2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강화학습</a:t>
            </a:r>
          </a:p>
        </p:txBody>
      </p:sp>
      <p:pic>
        <p:nvPicPr>
          <p:cNvPr id="1026" name="Picture 2" descr="강화학습의 혈관 속 탐험 (3) - 실험환경 구성과 강화학습 알고리즘 소개 | Medipixel">
            <a:extLst>
              <a:ext uri="{FF2B5EF4-FFF2-40B4-BE49-F238E27FC236}">
                <a16:creationId xmlns:a16="http://schemas.microsoft.com/office/drawing/2014/main" id="{9E9391A0-C491-92F3-8332-F53A4AFC4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70" y="1821593"/>
            <a:ext cx="9976207" cy="46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2397F-D228-C67C-EB1E-82BF999AE7E7}"/>
              </a:ext>
            </a:extLst>
          </p:cNvPr>
          <p:cNvSpPr txBox="1"/>
          <p:nvPr/>
        </p:nvSpPr>
        <p:spPr>
          <a:xfrm>
            <a:off x="4794249" y="2186845"/>
            <a:ext cx="2204356" cy="581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직진</a:t>
            </a:r>
            <a:r>
              <a:rPr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우회전</a:t>
            </a:r>
            <a:r>
              <a:rPr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좌회전</a:t>
            </a:r>
            <a:endParaRPr lang="en-US" altLang="ko-KR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9D9EE-29AA-88F8-C6E9-FF5E3E784220}"/>
              </a:ext>
            </a:extLst>
          </p:cNvPr>
          <p:cNvSpPr txBox="1"/>
          <p:nvPr/>
        </p:nvSpPr>
        <p:spPr>
          <a:xfrm>
            <a:off x="6305572" y="5559626"/>
            <a:ext cx="6128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도로상에서 이동</a:t>
            </a:r>
            <a:r>
              <a:rPr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노드링크상에서</a:t>
            </a: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이동</a:t>
            </a:r>
            <a:endParaRPr lang="ko-Kore-KR" altLang="en-US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6370339-BD06-33AE-BFB7-7DE4B9B6CE64}"/>
              </a:ext>
            </a:extLst>
          </p:cNvPr>
          <p:cNvCxnSpPr/>
          <p:nvPr/>
        </p:nvCxnSpPr>
        <p:spPr>
          <a:xfrm>
            <a:off x="5026589" y="5321823"/>
            <a:ext cx="1278983" cy="47560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654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246709" y="125967"/>
            <a:ext cx="3802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강화학습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32CAC-E0D8-A351-691D-F917D2D1D557}"/>
              </a:ext>
            </a:extLst>
          </p:cNvPr>
          <p:cNvSpPr txBox="1"/>
          <p:nvPr/>
        </p:nvSpPr>
        <p:spPr>
          <a:xfrm>
            <a:off x="307439" y="1485575"/>
            <a:ext cx="1093248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2400" b="1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Defining the rewards</a:t>
            </a:r>
            <a:endParaRPr lang="en-US" altLang="ko-Kore-KR" sz="2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고속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버스정류장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초등학교 및 유치원 있는 곳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1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점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구간 전체 빨간색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2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점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부분적으로 빨간색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3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점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구간 전체 노란색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4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점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부분적으로 파란색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5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점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위 보상점수를 기본으로 하여 최적경로 확인 후 되돌아가는 길에는 마이너스 점수를 줌</a:t>
            </a:r>
          </a:p>
        </p:txBody>
      </p:sp>
    </p:spTree>
    <p:extLst>
      <p:ext uri="{BB962C8B-B14F-4D97-AF65-F5344CB8AC3E}">
        <p14:creationId xmlns:p14="http://schemas.microsoft.com/office/powerpoint/2010/main" val="23947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EF8536-E1AF-6525-B6A2-33D7DB06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38" y="1929708"/>
            <a:ext cx="7168917" cy="4716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58F4FE-D700-3614-D114-1EFFB67A54D0}"/>
              </a:ext>
            </a:extLst>
          </p:cNvPr>
          <p:cNvSpPr txBox="1"/>
          <p:nvPr/>
        </p:nvSpPr>
        <p:spPr>
          <a:xfrm>
            <a:off x="3783842" y="1194178"/>
            <a:ext cx="462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최적 경로 생성</a:t>
            </a:r>
          </a:p>
        </p:txBody>
      </p:sp>
    </p:spTree>
    <p:extLst>
      <p:ext uri="{BB962C8B-B14F-4D97-AF65-F5344CB8AC3E}">
        <p14:creationId xmlns:p14="http://schemas.microsoft.com/office/powerpoint/2010/main" val="763610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4682378"/>
            <a:ext cx="12192000" cy="0"/>
          </a:xfrm>
          <a:prstGeom prst="line">
            <a:avLst/>
          </a:prstGeom>
          <a:ln w="857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5082563" y="2884995"/>
            <a:ext cx="5426518" cy="74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03. </a:t>
            </a:r>
            <a:r>
              <a:rPr lang="ko-KR" altLang="en-US" sz="32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결과</a:t>
            </a:r>
            <a:endParaRPr lang="en-US" altLang="ko-KR" sz="3200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2E6628-4B49-19A3-0C42-C0B914B659AC}"/>
              </a:ext>
            </a:extLst>
          </p:cNvPr>
          <p:cNvSpPr/>
          <p:nvPr/>
        </p:nvSpPr>
        <p:spPr>
          <a:xfrm>
            <a:off x="2633820" y="2450633"/>
            <a:ext cx="8012537" cy="2014538"/>
          </a:xfrm>
          <a:custGeom>
            <a:avLst/>
            <a:gdLst>
              <a:gd name="connsiteX0" fmla="*/ 0 w 3139661"/>
              <a:gd name="connsiteY0" fmla="*/ 574277 h 1148554"/>
              <a:gd name="connsiteX1" fmla="*/ 1569831 w 3139661"/>
              <a:gd name="connsiteY1" fmla="*/ 0 h 1148554"/>
              <a:gd name="connsiteX2" fmla="*/ 3139662 w 3139661"/>
              <a:gd name="connsiteY2" fmla="*/ 574277 h 1148554"/>
              <a:gd name="connsiteX3" fmla="*/ 1569831 w 3139661"/>
              <a:gd name="connsiteY3" fmla="*/ 1148554 h 1148554"/>
              <a:gd name="connsiteX4" fmla="*/ 0 w 3139661"/>
              <a:gd name="connsiteY4" fmla="*/ 574277 h 1148554"/>
              <a:gd name="connsiteX0" fmla="*/ 0 w 3139662"/>
              <a:gd name="connsiteY0" fmla="*/ 574277 h 1151304"/>
              <a:gd name="connsiteX1" fmla="*/ 1569831 w 3139662"/>
              <a:gd name="connsiteY1" fmla="*/ 0 h 1151304"/>
              <a:gd name="connsiteX2" fmla="*/ 3139662 w 3139662"/>
              <a:gd name="connsiteY2" fmla="*/ 574277 h 1151304"/>
              <a:gd name="connsiteX3" fmla="*/ 1569831 w 3139662"/>
              <a:gd name="connsiteY3" fmla="*/ 1148554 h 1151304"/>
              <a:gd name="connsiteX4" fmla="*/ 0 w 3139662"/>
              <a:gd name="connsiteY4" fmla="*/ 574277 h 1151304"/>
              <a:gd name="connsiteX0" fmla="*/ 0 w 3139756"/>
              <a:gd name="connsiteY0" fmla="*/ 574277 h 1151304"/>
              <a:gd name="connsiteX1" fmla="*/ 1569831 w 3139756"/>
              <a:gd name="connsiteY1" fmla="*/ 0 h 1151304"/>
              <a:gd name="connsiteX2" fmla="*/ 3139662 w 3139756"/>
              <a:gd name="connsiteY2" fmla="*/ 574277 h 1151304"/>
              <a:gd name="connsiteX3" fmla="*/ 1569831 w 3139756"/>
              <a:gd name="connsiteY3" fmla="*/ 1148554 h 1151304"/>
              <a:gd name="connsiteX4" fmla="*/ 0 w 3139756"/>
              <a:gd name="connsiteY4" fmla="*/ 574277 h 1151304"/>
              <a:gd name="connsiteX0" fmla="*/ 0 w 3139756"/>
              <a:gd name="connsiteY0" fmla="*/ 574277 h 1215147"/>
              <a:gd name="connsiteX1" fmla="*/ 1569831 w 3139756"/>
              <a:gd name="connsiteY1" fmla="*/ 0 h 1215147"/>
              <a:gd name="connsiteX2" fmla="*/ 3139662 w 3139756"/>
              <a:gd name="connsiteY2" fmla="*/ 574277 h 1215147"/>
              <a:gd name="connsiteX3" fmla="*/ 1569831 w 3139756"/>
              <a:gd name="connsiteY3" fmla="*/ 1148554 h 1215147"/>
              <a:gd name="connsiteX4" fmla="*/ 0 w 3139756"/>
              <a:gd name="connsiteY4" fmla="*/ 574277 h 1215147"/>
              <a:gd name="connsiteX0" fmla="*/ 0 w 3139662"/>
              <a:gd name="connsiteY0" fmla="*/ 616122 h 1256992"/>
              <a:gd name="connsiteX1" fmla="*/ 1569831 w 3139662"/>
              <a:gd name="connsiteY1" fmla="*/ 41845 h 1256992"/>
              <a:gd name="connsiteX2" fmla="*/ 3139662 w 3139662"/>
              <a:gd name="connsiteY2" fmla="*/ 616122 h 1256992"/>
              <a:gd name="connsiteX3" fmla="*/ 1569831 w 3139662"/>
              <a:gd name="connsiteY3" fmla="*/ 1190399 h 1256992"/>
              <a:gd name="connsiteX4" fmla="*/ 0 w 3139662"/>
              <a:gd name="connsiteY4" fmla="*/ 616122 h 1256992"/>
              <a:gd name="connsiteX0" fmla="*/ 0 w 3139662"/>
              <a:gd name="connsiteY0" fmla="*/ 669157 h 1310027"/>
              <a:gd name="connsiteX1" fmla="*/ 1569831 w 3139662"/>
              <a:gd name="connsiteY1" fmla="*/ 94880 h 1310027"/>
              <a:gd name="connsiteX2" fmla="*/ 3139662 w 3139662"/>
              <a:gd name="connsiteY2" fmla="*/ 669157 h 1310027"/>
              <a:gd name="connsiteX3" fmla="*/ 1569831 w 3139662"/>
              <a:gd name="connsiteY3" fmla="*/ 1243434 h 1310027"/>
              <a:gd name="connsiteX4" fmla="*/ 0 w 3139662"/>
              <a:gd name="connsiteY4" fmla="*/ 669157 h 1310027"/>
              <a:gd name="connsiteX0" fmla="*/ 0 w 3139662"/>
              <a:gd name="connsiteY0" fmla="*/ 669158 h 1392690"/>
              <a:gd name="connsiteX1" fmla="*/ 1569831 w 3139662"/>
              <a:gd name="connsiteY1" fmla="*/ 94881 h 1392690"/>
              <a:gd name="connsiteX2" fmla="*/ 3139662 w 3139662"/>
              <a:gd name="connsiteY2" fmla="*/ 669158 h 1392690"/>
              <a:gd name="connsiteX3" fmla="*/ 1569831 w 3139662"/>
              <a:gd name="connsiteY3" fmla="*/ 1243435 h 1392690"/>
              <a:gd name="connsiteX4" fmla="*/ 0 w 3139662"/>
              <a:gd name="connsiteY4" fmla="*/ 669158 h 139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62" h="1392690">
                <a:moveTo>
                  <a:pt x="0" y="669158"/>
                </a:moveTo>
                <a:cubicBezTo>
                  <a:pt x="0" y="351994"/>
                  <a:pt x="636162" y="216070"/>
                  <a:pt x="1569831" y="94881"/>
                </a:cubicBezTo>
                <a:cubicBezTo>
                  <a:pt x="2503500" y="-26308"/>
                  <a:pt x="3120612" y="-177835"/>
                  <a:pt x="3139662" y="669158"/>
                </a:cubicBezTo>
                <a:cubicBezTo>
                  <a:pt x="3101562" y="1598431"/>
                  <a:pt x="2541600" y="1437337"/>
                  <a:pt x="1569831" y="1243435"/>
                </a:cubicBezTo>
                <a:cubicBezTo>
                  <a:pt x="598062" y="1049533"/>
                  <a:pt x="0" y="986322"/>
                  <a:pt x="0" y="6691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4000"/>
                </a:schemeClr>
              </a:gs>
              <a:gs pos="100000">
                <a:schemeClr val="bg1"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607171" y="1561161"/>
            <a:ext cx="1936068" cy="3634794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4204531" y="2662192"/>
            <a:ext cx="603182" cy="1581883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D28ECF-EE18-5302-7E97-97F5AD1468D4}"/>
              </a:ext>
            </a:extLst>
          </p:cNvPr>
          <p:cNvCxnSpPr>
            <a:cxnSpLocks/>
          </p:cNvCxnSpPr>
          <p:nvPr/>
        </p:nvCxnSpPr>
        <p:spPr>
          <a:xfrm>
            <a:off x="0" y="1989978"/>
            <a:ext cx="12192000" cy="0"/>
          </a:xfrm>
          <a:prstGeom prst="line">
            <a:avLst/>
          </a:prstGeom>
          <a:ln w="149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7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3766736" y="92166"/>
            <a:ext cx="4391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32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목차</a:t>
            </a:r>
            <a:endParaRPr lang="ko-KR" altLang="en-US" sz="2000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2E6628-4B49-19A3-0C42-C0B914B659AC}"/>
              </a:ext>
            </a:extLst>
          </p:cNvPr>
          <p:cNvSpPr/>
          <p:nvPr/>
        </p:nvSpPr>
        <p:spPr>
          <a:xfrm>
            <a:off x="4134387" y="-132013"/>
            <a:ext cx="3139662" cy="1094605"/>
          </a:xfrm>
          <a:custGeom>
            <a:avLst/>
            <a:gdLst>
              <a:gd name="connsiteX0" fmla="*/ 0 w 3139661"/>
              <a:gd name="connsiteY0" fmla="*/ 574277 h 1148554"/>
              <a:gd name="connsiteX1" fmla="*/ 1569831 w 3139661"/>
              <a:gd name="connsiteY1" fmla="*/ 0 h 1148554"/>
              <a:gd name="connsiteX2" fmla="*/ 3139662 w 3139661"/>
              <a:gd name="connsiteY2" fmla="*/ 574277 h 1148554"/>
              <a:gd name="connsiteX3" fmla="*/ 1569831 w 3139661"/>
              <a:gd name="connsiteY3" fmla="*/ 1148554 h 1148554"/>
              <a:gd name="connsiteX4" fmla="*/ 0 w 3139661"/>
              <a:gd name="connsiteY4" fmla="*/ 574277 h 1148554"/>
              <a:gd name="connsiteX0" fmla="*/ 0 w 3139662"/>
              <a:gd name="connsiteY0" fmla="*/ 574277 h 1151304"/>
              <a:gd name="connsiteX1" fmla="*/ 1569831 w 3139662"/>
              <a:gd name="connsiteY1" fmla="*/ 0 h 1151304"/>
              <a:gd name="connsiteX2" fmla="*/ 3139662 w 3139662"/>
              <a:gd name="connsiteY2" fmla="*/ 574277 h 1151304"/>
              <a:gd name="connsiteX3" fmla="*/ 1569831 w 3139662"/>
              <a:gd name="connsiteY3" fmla="*/ 1148554 h 1151304"/>
              <a:gd name="connsiteX4" fmla="*/ 0 w 3139662"/>
              <a:gd name="connsiteY4" fmla="*/ 574277 h 1151304"/>
              <a:gd name="connsiteX0" fmla="*/ 0 w 3139756"/>
              <a:gd name="connsiteY0" fmla="*/ 574277 h 1151304"/>
              <a:gd name="connsiteX1" fmla="*/ 1569831 w 3139756"/>
              <a:gd name="connsiteY1" fmla="*/ 0 h 1151304"/>
              <a:gd name="connsiteX2" fmla="*/ 3139662 w 3139756"/>
              <a:gd name="connsiteY2" fmla="*/ 574277 h 1151304"/>
              <a:gd name="connsiteX3" fmla="*/ 1569831 w 3139756"/>
              <a:gd name="connsiteY3" fmla="*/ 1148554 h 1151304"/>
              <a:gd name="connsiteX4" fmla="*/ 0 w 3139756"/>
              <a:gd name="connsiteY4" fmla="*/ 574277 h 1151304"/>
              <a:gd name="connsiteX0" fmla="*/ 0 w 3139756"/>
              <a:gd name="connsiteY0" fmla="*/ 574277 h 1215147"/>
              <a:gd name="connsiteX1" fmla="*/ 1569831 w 3139756"/>
              <a:gd name="connsiteY1" fmla="*/ 0 h 1215147"/>
              <a:gd name="connsiteX2" fmla="*/ 3139662 w 3139756"/>
              <a:gd name="connsiteY2" fmla="*/ 574277 h 1215147"/>
              <a:gd name="connsiteX3" fmla="*/ 1569831 w 3139756"/>
              <a:gd name="connsiteY3" fmla="*/ 1148554 h 1215147"/>
              <a:gd name="connsiteX4" fmla="*/ 0 w 3139756"/>
              <a:gd name="connsiteY4" fmla="*/ 574277 h 1215147"/>
              <a:gd name="connsiteX0" fmla="*/ 0 w 3139662"/>
              <a:gd name="connsiteY0" fmla="*/ 616122 h 1256992"/>
              <a:gd name="connsiteX1" fmla="*/ 1569831 w 3139662"/>
              <a:gd name="connsiteY1" fmla="*/ 41845 h 1256992"/>
              <a:gd name="connsiteX2" fmla="*/ 3139662 w 3139662"/>
              <a:gd name="connsiteY2" fmla="*/ 616122 h 1256992"/>
              <a:gd name="connsiteX3" fmla="*/ 1569831 w 3139662"/>
              <a:gd name="connsiteY3" fmla="*/ 1190399 h 1256992"/>
              <a:gd name="connsiteX4" fmla="*/ 0 w 3139662"/>
              <a:gd name="connsiteY4" fmla="*/ 616122 h 1256992"/>
              <a:gd name="connsiteX0" fmla="*/ 0 w 3139662"/>
              <a:gd name="connsiteY0" fmla="*/ 669157 h 1310027"/>
              <a:gd name="connsiteX1" fmla="*/ 1569831 w 3139662"/>
              <a:gd name="connsiteY1" fmla="*/ 94880 h 1310027"/>
              <a:gd name="connsiteX2" fmla="*/ 3139662 w 3139662"/>
              <a:gd name="connsiteY2" fmla="*/ 669157 h 1310027"/>
              <a:gd name="connsiteX3" fmla="*/ 1569831 w 3139662"/>
              <a:gd name="connsiteY3" fmla="*/ 1243434 h 1310027"/>
              <a:gd name="connsiteX4" fmla="*/ 0 w 3139662"/>
              <a:gd name="connsiteY4" fmla="*/ 669157 h 1310027"/>
              <a:gd name="connsiteX0" fmla="*/ 0 w 3139662"/>
              <a:gd name="connsiteY0" fmla="*/ 669158 h 1392690"/>
              <a:gd name="connsiteX1" fmla="*/ 1569831 w 3139662"/>
              <a:gd name="connsiteY1" fmla="*/ 94881 h 1392690"/>
              <a:gd name="connsiteX2" fmla="*/ 3139662 w 3139662"/>
              <a:gd name="connsiteY2" fmla="*/ 669158 h 1392690"/>
              <a:gd name="connsiteX3" fmla="*/ 1569831 w 3139662"/>
              <a:gd name="connsiteY3" fmla="*/ 1243435 h 1392690"/>
              <a:gd name="connsiteX4" fmla="*/ 0 w 3139662"/>
              <a:gd name="connsiteY4" fmla="*/ 669158 h 139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62" h="1392690">
                <a:moveTo>
                  <a:pt x="0" y="669158"/>
                </a:moveTo>
                <a:cubicBezTo>
                  <a:pt x="0" y="351994"/>
                  <a:pt x="636162" y="216070"/>
                  <a:pt x="1569831" y="94881"/>
                </a:cubicBezTo>
                <a:cubicBezTo>
                  <a:pt x="2503500" y="-26308"/>
                  <a:pt x="3120612" y="-177835"/>
                  <a:pt x="3139662" y="669158"/>
                </a:cubicBezTo>
                <a:cubicBezTo>
                  <a:pt x="3101562" y="1598431"/>
                  <a:pt x="2541600" y="1437337"/>
                  <a:pt x="1569831" y="1243435"/>
                </a:cubicBezTo>
                <a:cubicBezTo>
                  <a:pt x="598062" y="1049533"/>
                  <a:pt x="0" y="986322"/>
                  <a:pt x="0" y="6691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4000"/>
                </a:schemeClr>
              </a:gs>
              <a:gs pos="100000">
                <a:schemeClr val="bg1"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2495715" y="-923701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4119679" y="-242707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1027FC-0C61-5090-5EFA-386A9433CD28}"/>
              </a:ext>
            </a:extLst>
          </p:cNvPr>
          <p:cNvCxnSpPr>
            <a:cxnSpLocks/>
          </p:cNvCxnSpPr>
          <p:nvPr/>
        </p:nvCxnSpPr>
        <p:spPr>
          <a:xfrm>
            <a:off x="1016437" y="2173936"/>
            <a:ext cx="5411019" cy="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DF71C1-EA9F-3E8D-ED97-4F5A14E03F4B}"/>
              </a:ext>
            </a:extLst>
          </p:cNvPr>
          <p:cNvCxnSpPr>
            <a:cxnSpLocks/>
          </p:cNvCxnSpPr>
          <p:nvPr/>
        </p:nvCxnSpPr>
        <p:spPr>
          <a:xfrm>
            <a:off x="1016437" y="2160949"/>
            <a:ext cx="1100993" cy="0"/>
          </a:xfrm>
          <a:prstGeom prst="line">
            <a:avLst/>
          </a:prstGeom>
          <a:ln w="698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77F57EE6-D79F-B1EE-B49B-06136A132994}"/>
              </a:ext>
            </a:extLst>
          </p:cNvPr>
          <p:cNvSpPr/>
          <p:nvPr/>
        </p:nvSpPr>
        <p:spPr>
          <a:xfrm>
            <a:off x="2108837" y="2063822"/>
            <a:ext cx="184278" cy="18427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37A393-5E62-EAC4-A0E0-08C79AF611D9}"/>
              </a:ext>
            </a:extLst>
          </p:cNvPr>
          <p:cNvGrpSpPr/>
          <p:nvPr/>
        </p:nvGrpSpPr>
        <p:grpSpPr>
          <a:xfrm>
            <a:off x="1890080" y="1600276"/>
            <a:ext cx="621792" cy="384395"/>
            <a:chOff x="6592824" y="1214752"/>
            <a:chExt cx="621792" cy="384395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0C19F42F-268D-DBA9-4BD0-3BD236EF6462}"/>
                </a:ext>
              </a:extLst>
            </p:cNvPr>
            <p:cNvSpPr/>
            <p:nvPr/>
          </p:nvSpPr>
          <p:spPr>
            <a:xfrm flipV="1">
              <a:off x="6811581" y="1452142"/>
              <a:ext cx="184278" cy="1470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8F4D030-9056-EA31-5204-785501CF6E6C}"/>
                </a:ext>
              </a:extLst>
            </p:cNvPr>
            <p:cNvSpPr/>
            <p:nvPr/>
          </p:nvSpPr>
          <p:spPr>
            <a:xfrm>
              <a:off x="6592824" y="1214752"/>
              <a:ext cx="621792" cy="3108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20</a:t>
              </a:r>
              <a:r>
                <a:rPr lang="en-US" altLang="ko-KR" sz="1200" dirty="0">
                  <a:solidFill>
                    <a:prstClr val="white"/>
                  </a:solidFill>
                </a:rPr>
                <a:t>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A8D6D3-8CDD-9924-6BD7-EBE789C8F5F7}"/>
              </a:ext>
            </a:extLst>
          </p:cNvPr>
          <p:cNvSpPr/>
          <p:nvPr/>
        </p:nvSpPr>
        <p:spPr>
          <a:xfrm>
            <a:off x="6902973" y="1513091"/>
            <a:ext cx="3952184" cy="134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개요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주제 분석 배경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 방향 및 목표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62DEC73-2DB2-48E1-3DAD-EBF47C7075D1}"/>
              </a:ext>
            </a:extLst>
          </p:cNvPr>
          <p:cNvCxnSpPr>
            <a:cxnSpLocks/>
          </p:cNvCxnSpPr>
          <p:nvPr/>
        </p:nvCxnSpPr>
        <p:spPr>
          <a:xfrm>
            <a:off x="1016437" y="3878654"/>
            <a:ext cx="5411019" cy="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A44561-864E-6CF3-04D9-98C9C08A6FC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016437" y="3865667"/>
            <a:ext cx="2631922" cy="12987"/>
          </a:xfrm>
          <a:prstGeom prst="line">
            <a:avLst/>
          </a:prstGeom>
          <a:ln w="698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98259BB-8918-4C11-8CF9-B40FBC21497F}"/>
              </a:ext>
            </a:extLst>
          </p:cNvPr>
          <p:cNvSpPr/>
          <p:nvPr/>
        </p:nvSpPr>
        <p:spPr>
          <a:xfrm>
            <a:off x="3648359" y="3786515"/>
            <a:ext cx="184278" cy="184278"/>
          </a:xfrm>
          <a:prstGeom prst="ellipse">
            <a:avLst/>
          </a:prstGeom>
          <a:solidFill>
            <a:schemeClr val="bg1"/>
          </a:solidFill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55D1ECE-E5B1-5857-0186-4F3610E74861}"/>
              </a:ext>
            </a:extLst>
          </p:cNvPr>
          <p:cNvGrpSpPr/>
          <p:nvPr/>
        </p:nvGrpSpPr>
        <p:grpSpPr>
          <a:xfrm>
            <a:off x="3429602" y="3295568"/>
            <a:ext cx="621792" cy="384395"/>
            <a:chOff x="6592824" y="1214752"/>
            <a:chExt cx="621792" cy="384395"/>
          </a:xfr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5BD8BD0A-0CBD-B507-35AD-8B1C234AF65C}"/>
                </a:ext>
              </a:extLst>
            </p:cNvPr>
            <p:cNvSpPr/>
            <p:nvPr/>
          </p:nvSpPr>
          <p:spPr>
            <a:xfrm flipV="1">
              <a:off x="6811581" y="1452142"/>
              <a:ext cx="184278" cy="1470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12">
              <a:extLst>
                <a:ext uri="{FF2B5EF4-FFF2-40B4-BE49-F238E27FC236}">
                  <a16:creationId xmlns:a16="http://schemas.microsoft.com/office/drawing/2014/main" id="{A5CC01D3-72AE-CE35-89AA-3C7C835382A7}"/>
                </a:ext>
              </a:extLst>
            </p:cNvPr>
            <p:cNvSpPr/>
            <p:nvPr/>
          </p:nvSpPr>
          <p:spPr>
            <a:xfrm>
              <a:off x="6592824" y="1214752"/>
              <a:ext cx="621792" cy="3108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50</a:t>
              </a:r>
              <a:r>
                <a:rPr lang="en-US" altLang="ko-KR" sz="1200" dirty="0">
                  <a:solidFill>
                    <a:prstClr val="white"/>
                  </a:solidFill>
                </a:rPr>
                <a:t>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47B1F4-F8E9-C459-B769-5EEC4086EE01}"/>
              </a:ext>
            </a:extLst>
          </p:cNvPr>
          <p:cNvSpPr/>
          <p:nvPr/>
        </p:nvSpPr>
        <p:spPr>
          <a:xfrm>
            <a:off x="6902973" y="3354855"/>
            <a:ext cx="3952184" cy="1231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분석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및 모델링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심층 강화학습 활용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303EC0B-F328-3883-DF56-CC2CC5C59CC7}"/>
              </a:ext>
            </a:extLst>
          </p:cNvPr>
          <p:cNvCxnSpPr>
            <a:cxnSpLocks/>
          </p:cNvCxnSpPr>
          <p:nvPr/>
        </p:nvCxnSpPr>
        <p:spPr>
          <a:xfrm>
            <a:off x="1016437" y="5583372"/>
            <a:ext cx="5411019" cy="0"/>
          </a:xfrm>
          <a:prstGeom prst="line">
            <a:avLst/>
          </a:prstGeom>
          <a:ln w="69850" cap="rnd">
            <a:solidFill>
              <a:schemeClr val="tx1">
                <a:lumMod val="85000"/>
                <a:lumOff val="1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5C97752-0F2A-9F85-3D0A-C5381A805573}"/>
              </a:ext>
            </a:extLst>
          </p:cNvPr>
          <p:cNvCxnSpPr>
            <a:cxnSpLocks/>
          </p:cNvCxnSpPr>
          <p:nvPr/>
        </p:nvCxnSpPr>
        <p:spPr>
          <a:xfrm>
            <a:off x="985615" y="5570385"/>
            <a:ext cx="4110367" cy="0"/>
          </a:xfrm>
          <a:prstGeom prst="line">
            <a:avLst/>
          </a:prstGeom>
          <a:ln w="698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58C88027-5592-2904-FDA2-6C4A48D1792F}"/>
              </a:ext>
            </a:extLst>
          </p:cNvPr>
          <p:cNvSpPr/>
          <p:nvPr/>
        </p:nvSpPr>
        <p:spPr>
          <a:xfrm>
            <a:off x="5095982" y="5491233"/>
            <a:ext cx="184278" cy="18427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A1E761-C65B-1305-A85D-53988E0389C4}"/>
              </a:ext>
            </a:extLst>
          </p:cNvPr>
          <p:cNvGrpSpPr/>
          <p:nvPr/>
        </p:nvGrpSpPr>
        <p:grpSpPr>
          <a:xfrm>
            <a:off x="4877225" y="5000287"/>
            <a:ext cx="621792" cy="384395"/>
            <a:chOff x="6592824" y="1214752"/>
            <a:chExt cx="621792" cy="384395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2AD68BD0-C030-E3ED-314F-7B9815DF3901}"/>
                </a:ext>
              </a:extLst>
            </p:cNvPr>
            <p:cNvSpPr/>
            <p:nvPr/>
          </p:nvSpPr>
          <p:spPr>
            <a:xfrm flipV="1">
              <a:off x="6811581" y="1452142"/>
              <a:ext cx="184278" cy="1470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7B2F829F-02EA-5895-0D93-26210D5693A5}"/>
                </a:ext>
              </a:extLst>
            </p:cNvPr>
            <p:cNvSpPr/>
            <p:nvPr/>
          </p:nvSpPr>
          <p:spPr>
            <a:xfrm>
              <a:off x="6592824" y="1214752"/>
              <a:ext cx="621792" cy="3108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80</a:t>
              </a:r>
              <a:r>
                <a:rPr lang="en-US" altLang="ko-KR" sz="1200" dirty="0">
                  <a:solidFill>
                    <a:prstClr val="white"/>
                  </a:solidFill>
                </a:rPr>
                <a:t>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70940D-50F2-7E48-DD97-A05C19877DE4}"/>
              </a:ext>
            </a:extLst>
          </p:cNvPr>
          <p:cNvSpPr/>
          <p:nvPr/>
        </p:nvSpPr>
        <p:spPr>
          <a:xfrm>
            <a:off x="6902973" y="5022293"/>
            <a:ext cx="3952184" cy="1416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기대효과 및 활용방안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15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362738" y="125967"/>
            <a:ext cx="3507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웹 페이지 시뮬레이션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FCE8A-8B4A-1E49-B1B7-FE0C50E6F4E8}"/>
              </a:ext>
            </a:extLst>
          </p:cNvPr>
          <p:cNvSpPr txBox="1"/>
          <p:nvPr/>
        </p:nvSpPr>
        <p:spPr>
          <a:xfrm>
            <a:off x="3985767" y="3704102"/>
            <a:ext cx="4261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2"/>
              </a:rPr>
              <a:t>https://jaeyeon2854.github.io/ex_web/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8722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362738" y="125967"/>
            <a:ext cx="3507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기대효과 및 활용방안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38740-71ED-1927-5998-37A55C0EB110}"/>
              </a:ext>
            </a:extLst>
          </p:cNvPr>
          <p:cNvSpPr txBox="1"/>
          <p:nvPr/>
        </p:nvSpPr>
        <p:spPr>
          <a:xfrm>
            <a:off x="307439" y="1485575"/>
            <a:ext cx="109324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2400" b="1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기대효과</a:t>
            </a:r>
            <a:endParaRPr lang="en-US" altLang="ko-Kore-KR" sz="2400" b="1" dirty="0">
              <a:effectLst/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40C28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자율주행차량의 보편화로 도로 위 혼잡도가 완화</a:t>
            </a:r>
            <a:r>
              <a:rPr lang="en-US" altLang="ko-KR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solidFill>
                  <a:srgbClr val="040C28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군집주행과 자동차 경량화로 인해</a:t>
            </a:r>
            <a:r>
              <a:rPr lang="en-US" altLang="ko-KR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solidFill>
                  <a:srgbClr val="040C28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환경에 긍정적 영향</a:t>
            </a:r>
            <a:endParaRPr lang="en-US" altLang="ko-KR" sz="2000" b="1" dirty="0">
              <a:solidFill>
                <a:srgbClr val="040C28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이용자들의 더욱 안전하고</a:t>
            </a:r>
            <a:r>
              <a:rPr lang="en-US" altLang="ko-KR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빠른 경로로 목적지까지 이동 가능</a:t>
            </a:r>
            <a:endParaRPr lang="en-US" altLang="ko-KR" sz="2000" b="1" dirty="0">
              <a:solidFill>
                <a:srgbClr val="040C2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강화학습에서 더 나아가</a:t>
            </a:r>
            <a:r>
              <a:rPr lang="en-US" altLang="ko-KR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DQN(</a:t>
            </a:r>
            <a:r>
              <a:rPr lang="ko-KR" altLang="en-US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심층강화학습</a:t>
            </a:r>
            <a:r>
              <a:rPr lang="en-US" altLang="ko-KR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dirty="0" err="1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확장해 더욱 정확한 경로 추출 가능</a:t>
            </a:r>
            <a:endParaRPr lang="en-US" altLang="ko-KR" sz="2000" b="1" dirty="0">
              <a:solidFill>
                <a:srgbClr val="040C2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40C2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수요응답 기술을 도입해 상업화 및 보편화 가능</a:t>
            </a:r>
            <a:endParaRPr lang="en-US" altLang="ko-KR" sz="2000" b="1" dirty="0">
              <a:solidFill>
                <a:srgbClr val="040C2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40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4682378"/>
            <a:ext cx="12192000" cy="0"/>
          </a:xfrm>
          <a:prstGeom prst="line">
            <a:avLst/>
          </a:prstGeom>
          <a:ln w="857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838561" y="2835946"/>
            <a:ext cx="5426518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lnSpc>
                <a:spcPct val="150000"/>
              </a:lnSpc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Q &amp; A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2E6628-4B49-19A3-0C42-C0B914B659AC}"/>
              </a:ext>
            </a:extLst>
          </p:cNvPr>
          <p:cNvSpPr/>
          <p:nvPr/>
        </p:nvSpPr>
        <p:spPr>
          <a:xfrm>
            <a:off x="2392918" y="2445864"/>
            <a:ext cx="8012537" cy="2014538"/>
          </a:xfrm>
          <a:custGeom>
            <a:avLst/>
            <a:gdLst>
              <a:gd name="connsiteX0" fmla="*/ 0 w 3139661"/>
              <a:gd name="connsiteY0" fmla="*/ 574277 h 1148554"/>
              <a:gd name="connsiteX1" fmla="*/ 1569831 w 3139661"/>
              <a:gd name="connsiteY1" fmla="*/ 0 h 1148554"/>
              <a:gd name="connsiteX2" fmla="*/ 3139662 w 3139661"/>
              <a:gd name="connsiteY2" fmla="*/ 574277 h 1148554"/>
              <a:gd name="connsiteX3" fmla="*/ 1569831 w 3139661"/>
              <a:gd name="connsiteY3" fmla="*/ 1148554 h 1148554"/>
              <a:gd name="connsiteX4" fmla="*/ 0 w 3139661"/>
              <a:gd name="connsiteY4" fmla="*/ 574277 h 1148554"/>
              <a:gd name="connsiteX0" fmla="*/ 0 w 3139662"/>
              <a:gd name="connsiteY0" fmla="*/ 574277 h 1151304"/>
              <a:gd name="connsiteX1" fmla="*/ 1569831 w 3139662"/>
              <a:gd name="connsiteY1" fmla="*/ 0 h 1151304"/>
              <a:gd name="connsiteX2" fmla="*/ 3139662 w 3139662"/>
              <a:gd name="connsiteY2" fmla="*/ 574277 h 1151304"/>
              <a:gd name="connsiteX3" fmla="*/ 1569831 w 3139662"/>
              <a:gd name="connsiteY3" fmla="*/ 1148554 h 1151304"/>
              <a:gd name="connsiteX4" fmla="*/ 0 w 3139662"/>
              <a:gd name="connsiteY4" fmla="*/ 574277 h 1151304"/>
              <a:gd name="connsiteX0" fmla="*/ 0 w 3139756"/>
              <a:gd name="connsiteY0" fmla="*/ 574277 h 1151304"/>
              <a:gd name="connsiteX1" fmla="*/ 1569831 w 3139756"/>
              <a:gd name="connsiteY1" fmla="*/ 0 h 1151304"/>
              <a:gd name="connsiteX2" fmla="*/ 3139662 w 3139756"/>
              <a:gd name="connsiteY2" fmla="*/ 574277 h 1151304"/>
              <a:gd name="connsiteX3" fmla="*/ 1569831 w 3139756"/>
              <a:gd name="connsiteY3" fmla="*/ 1148554 h 1151304"/>
              <a:gd name="connsiteX4" fmla="*/ 0 w 3139756"/>
              <a:gd name="connsiteY4" fmla="*/ 574277 h 1151304"/>
              <a:gd name="connsiteX0" fmla="*/ 0 w 3139756"/>
              <a:gd name="connsiteY0" fmla="*/ 574277 h 1215147"/>
              <a:gd name="connsiteX1" fmla="*/ 1569831 w 3139756"/>
              <a:gd name="connsiteY1" fmla="*/ 0 h 1215147"/>
              <a:gd name="connsiteX2" fmla="*/ 3139662 w 3139756"/>
              <a:gd name="connsiteY2" fmla="*/ 574277 h 1215147"/>
              <a:gd name="connsiteX3" fmla="*/ 1569831 w 3139756"/>
              <a:gd name="connsiteY3" fmla="*/ 1148554 h 1215147"/>
              <a:gd name="connsiteX4" fmla="*/ 0 w 3139756"/>
              <a:gd name="connsiteY4" fmla="*/ 574277 h 1215147"/>
              <a:gd name="connsiteX0" fmla="*/ 0 w 3139662"/>
              <a:gd name="connsiteY0" fmla="*/ 616122 h 1256992"/>
              <a:gd name="connsiteX1" fmla="*/ 1569831 w 3139662"/>
              <a:gd name="connsiteY1" fmla="*/ 41845 h 1256992"/>
              <a:gd name="connsiteX2" fmla="*/ 3139662 w 3139662"/>
              <a:gd name="connsiteY2" fmla="*/ 616122 h 1256992"/>
              <a:gd name="connsiteX3" fmla="*/ 1569831 w 3139662"/>
              <a:gd name="connsiteY3" fmla="*/ 1190399 h 1256992"/>
              <a:gd name="connsiteX4" fmla="*/ 0 w 3139662"/>
              <a:gd name="connsiteY4" fmla="*/ 616122 h 1256992"/>
              <a:gd name="connsiteX0" fmla="*/ 0 w 3139662"/>
              <a:gd name="connsiteY0" fmla="*/ 669157 h 1310027"/>
              <a:gd name="connsiteX1" fmla="*/ 1569831 w 3139662"/>
              <a:gd name="connsiteY1" fmla="*/ 94880 h 1310027"/>
              <a:gd name="connsiteX2" fmla="*/ 3139662 w 3139662"/>
              <a:gd name="connsiteY2" fmla="*/ 669157 h 1310027"/>
              <a:gd name="connsiteX3" fmla="*/ 1569831 w 3139662"/>
              <a:gd name="connsiteY3" fmla="*/ 1243434 h 1310027"/>
              <a:gd name="connsiteX4" fmla="*/ 0 w 3139662"/>
              <a:gd name="connsiteY4" fmla="*/ 669157 h 1310027"/>
              <a:gd name="connsiteX0" fmla="*/ 0 w 3139662"/>
              <a:gd name="connsiteY0" fmla="*/ 669158 h 1392690"/>
              <a:gd name="connsiteX1" fmla="*/ 1569831 w 3139662"/>
              <a:gd name="connsiteY1" fmla="*/ 94881 h 1392690"/>
              <a:gd name="connsiteX2" fmla="*/ 3139662 w 3139662"/>
              <a:gd name="connsiteY2" fmla="*/ 669158 h 1392690"/>
              <a:gd name="connsiteX3" fmla="*/ 1569831 w 3139662"/>
              <a:gd name="connsiteY3" fmla="*/ 1243435 h 1392690"/>
              <a:gd name="connsiteX4" fmla="*/ 0 w 3139662"/>
              <a:gd name="connsiteY4" fmla="*/ 669158 h 139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62" h="1392690">
                <a:moveTo>
                  <a:pt x="0" y="669158"/>
                </a:moveTo>
                <a:cubicBezTo>
                  <a:pt x="0" y="351994"/>
                  <a:pt x="636162" y="216070"/>
                  <a:pt x="1569831" y="94881"/>
                </a:cubicBezTo>
                <a:cubicBezTo>
                  <a:pt x="2503500" y="-26308"/>
                  <a:pt x="3120612" y="-177835"/>
                  <a:pt x="3139662" y="669158"/>
                </a:cubicBezTo>
                <a:cubicBezTo>
                  <a:pt x="3101562" y="1598431"/>
                  <a:pt x="2541600" y="1437337"/>
                  <a:pt x="1569831" y="1243435"/>
                </a:cubicBezTo>
                <a:cubicBezTo>
                  <a:pt x="598062" y="1049533"/>
                  <a:pt x="0" y="986322"/>
                  <a:pt x="0" y="6691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4000"/>
                </a:schemeClr>
              </a:gs>
              <a:gs pos="100000">
                <a:schemeClr val="bg1"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607171" y="1561161"/>
            <a:ext cx="1936068" cy="3634794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4204531" y="2662192"/>
            <a:ext cx="603182" cy="1581883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D28ECF-EE18-5302-7E97-97F5AD1468D4}"/>
              </a:ext>
            </a:extLst>
          </p:cNvPr>
          <p:cNvCxnSpPr>
            <a:cxnSpLocks/>
          </p:cNvCxnSpPr>
          <p:nvPr/>
        </p:nvCxnSpPr>
        <p:spPr>
          <a:xfrm>
            <a:off x="0" y="1989978"/>
            <a:ext cx="12192000" cy="0"/>
          </a:xfrm>
          <a:prstGeom prst="line">
            <a:avLst/>
          </a:prstGeom>
          <a:ln w="149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5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4682378"/>
            <a:ext cx="12192000" cy="0"/>
          </a:xfrm>
          <a:prstGeom prst="line">
            <a:avLst/>
          </a:prstGeom>
          <a:ln w="857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5082563" y="2884995"/>
            <a:ext cx="5426518" cy="74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01. </a:t>
            </a:r>
            <a:r>
              <a:rPr lang="ko-KR" altLang="en-US" sz="32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 개요</a:t>
            </a:r>
            <a:endParaRPr lang="en-US" altLang="ko-KR" sz="3200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2E6628-4B49-19A3-0C42-C0B914B659AC}"/>
              </a:ext>
            </a:extLst>
          </p:cNvPr>
          <p:cNvSpPr/>
          <p:nvPr/>
        </p:nvSpPr>
        <p:spPr>
          <a:xfrm>
            <a:off x="2574261" y="2445864"/>
            <a:ext cx="8012537" cy="2014538"/>
          </a:xfrm>
          <a:custGeom>
            <a:avLst/>
            <a:gdLst>
              <a:gd name="connsiteX0" fmla="*/ 0 w 3139661"/>
              <a:gd name="connsiteY0" fmla="*/ 574277 h 1148554"/>
              <a:gd name="connsiteX1" fmla="*/ 1569831 w 3139661"/>
              <a:gd name="connsiteY1" fmla="*/ 0 h 1148554"/>
              <a:gd name="connsiteX2" fmla="*/ 3139662 w 3139661"/>
              <a:gd name="connsiteY2" fmla="*/ 574277 h 1148554"/>
              <a:gd name="connsiteX3" fmla="*/ 1569831 w 3139661"/>
              <a:gd name="connsiteY3" fmla="*/ 1148554 h 1148554"/>
              <a:gd name="connsiteX4" fmla="*/ 0 w 3139661"/>
              <a:gd name="connsiteY4" fmla="*/ 574277 h 1148554"/>
              <a:gd name="connsiteX0" fmla="*/ 0 w 3139662"/>
              <a:gd name="connsiteY0" fmla="*/ 574277 h 1151304"/>
              <a:gd name="connsiteX1" fmla="*/ 1569831 w 3139662"/>
              <a:gd name="connsiteY1" fmla="*/ 0 h 1151304"/>
              <a:gd name="connsiteX2" fmla="*/ 3139662 w 3139662"/>
              <a:gd name="connsiteY2" fmla="*/ 574277 h 1151304"/>
              <a:gd name="connsiteX3" fmla="*/ 1569831 w 3139662"/>
              <a:gd name="connsiteY3" fmla="*/ 1148554 h 1151304"/>
              <a:gd name="connsiteX4" fmla="*/ 0 w 3139662"/>
              <a:gd name="connsiteY4" fmla="*/ 574277 h 1151304"/>
              <a:gd name="connsiteX0" fmla="*/ 0 w 3139756"/>
              <a:gd name="connsiteY0" fmla="*/ 574277 h 1151304"/>
              <a:gd name="connsiteX1" fmla="*/ 1569831 w 3139756"/>
              <a:gd name="connsiteY1" fmla="*/ 0 h 1151304"/>
              <a:gd name="connsiteX2" fmla="*/ 3139662 w 3139756"/>
              <a:gd name="connsiteY2" fmla="*/ 574277 h 1151304"/>
              <a:gd name="connsiteX3" fmla="*/ 1569831 w 3139756"/>
              <a:gd name="connsiteY3" fmla="*/ 1148554 h 1151304"/>
              <a:gd name="connsiteX4" fmla="*/ 0 w 3139756"/>
              <a:gd name="connsiteY4" fmla="*/ 574277 h 1151304"/>
              <a:gd name="connsiteX0" fmla="*/ 0 w 3139756"/>
              <a:gd name="connsiteY0" fmla="*/ 574277 h 1215147"/>
              <a:gd name="connsiteX1" fmla="*/ 1569831 w 3139756"/>
              <a:gd name="connsiteY1" fmla="*/ 0 h 1215147"/>
              <a:gd name="connsiteX2" fmla="*/ 3139662 w 3139756"/>
              <a:gd name="connsiteY2" fmla="*/ 574277 h 1215147"/>
              <a:gd name="connsiteX3" fmla="*/ 1569831 w 3139756"/>
              <a:gd name="connsiteY3" fmla="*/ 1148554 h 1215147"/>
              <a:gd name="connsiteX4" fmla="*/ 0 w 3139756"/>
              <a:gd name="connsiteY4" fmla="*/ 574277 h 1215147"/>
              <a:gd name="connsiteX0" fmla="*/ 0 w 3139662"/>
              <a:gd name="connsiteY0" fmla="*/ 616122 h 1256992"/>
              <a:gd name="connsiteX1" fmla="*/ 1569831 w 3139662"/>
              <a:gd name="connsiteY1" fmla="*/ 41845 h 1256992"/>
              <a:gd name="connsiteX2" fmla="*/ 3139662 w 3139662"/>
              <a:gd name="connsiteY2" fmla="*/ 616122 h 1256992"/>
              <a:gd name="connsiteX3" fmla="*/ 1569831 w 3139662"/>
              <a:gd name="connsiteY3" fmla="*/ 1190399 h 1256992"/>
              <a:gd name="connsiteX4" fmla="*/ 0 w 3139662"/>
              <a:gd name="connsiteY4" fmla="*/ 616122 h 1256992"/>
              <a:gd name="connsiteX0" fmla="*/ 0 w 3139662"/>
              <a:gd name="connsiteY0" fmla="*/ 669157 h 1310027"/>
              <a:gd name="connsiteX1" fmla="*/ 1569831 w 3139662"/>
              <a:gd name="connsiteY1" fmla="*/ 94880 h 1310027"/>
              <a:gd name="connsiteX2" fmla="*/ 3139662 w 3139662"/>
              <a:gd name="connsiteY2" fmla="*/ 669157 h 1310027"/>
              <a:gd name="connsiteX3" fmla="*/ 1569831 w 3139662"/>
              <a:gd name="connsiteY3" fmla="*/ 1243434 h 1310027"/>
              <a:gd name="connsiteX4" fmla="*/ 0 w 3139662"/>
              <a:gd name="connsiteY4" fmla="*/ 669157 h 1310027"/>
              <a:gd name="connsiteX0" fmla="*/ 0 w 3139662"/>
              <a:gd name="connsiteY0" fmla="*/ 669158 h 1392690"/>
              <a:gd name="connsiteX1" fmla="*/ 1569831 w 3139662"/>
              <a:gd name="connsiteY1" fmla="*/ 94881 h 1392690"/>
              <a:gd name="connsiteX2" fmla="*/ 3139662 w 3139662"/>
              <a:gd name="connsiteY2" fmla="*/ 669158 h 1392690"/>
              <a:gd name="connsiteX3" fmla="*/ 1569831 w 3139662"/>
              <a:gd name="connsiteY3" fmla="*/ 1243435 h 1392690"/>
              <a:gd name="connsiteX4" fmla="*/ 0 w 3139662"/>
              <a:gd name="connsiteY4" fmla="*/ 669158 h 139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62" h="1392690">
                <a:moveTo>
                  <a:pt x="0" y="669158"/>
                </a:moveTo>
                <a:cubicBezTo>
                  <a:pt x="0" y="351994"/>
                  <a:pt x="636162" y="216070"/>
                  <a:pt x="1569831" y="94881"/>
                </a:cubicBezTo>
                <a:cubicBezTo>
                  <a:pt x="2503500" y="-26308"/>
                  <a:pt x="3120612" y="-177835"/>
                  <a:pt x="3139662" y="669158"/>
                </a:cubicBezTo>
                <a:cubicBezTo>
                  <a:pt x="3101562" y="1598431"/>
                  <a:pt x="2541600" y="1437337"/>
                  <a:pt x="1569831" y="1243435"/>
                </a:cubicBezTo>
                <a:cubicBezTo>
                  <a:pt x="598062" y="1049533"/>
                  <a:pt x="0" y="986322"/>
                  <a:pt x="0" y="6691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4000"/>
                </a:schemeClr>
              </a:gs>
              <a:gs pos="100000">
                <a:schemeClr val="bg1"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607171" y="1561161"/>
            <a:ext cx="1936068" cy="3634794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4204531" y="2662192"/>
            <a:ext cx="603182" cy="1581883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D28ECF-EE18-5302-7E97-97F5AD1468D4}"/>
              </a:ext>
            </a:extLst>
          </p:cNvPr>
          <p:cNvCxnSpPr>
            <a:cxnSpLocks/>
          </p:cNvCxnSpPr>
          <p:nvPr/>
        </p:nvCxnSpPr>
        <p:spPr>
          <a:xfrm>
            <a:off x="0" y="1989978"/>
            <a:ext cx="12192000" cy="0"/>
          </a:xfrm>
          <a:prstGeom prst="line">
            <a:avLst/>
          </a:prstGeom>
          <a:ln w="149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69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541967" y="125967"/>
            <a:ext cx="3108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 개요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C44D0C-1318-4EC6-8C5E-2984177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98" y="1151753"/>
            <a:ext cx="5857859" cy="5580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6FD499-64FF-9D24-1A9F-C284F3ED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468" y="1121010"/>
            <a:ext cx="5749334" cy="56297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D06260-9F42-5DCE-4B72-49AAF1528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38" y="1121010"/>
            <a:ext cx="5857859" cy="57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541967" y="125967"/>
            <a:ext cx="3108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 개요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C2F028-121E-AD19-0591-838C66F3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" y="1765214"/>
            <a:ext cx="5306291" cy="10017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426716-590C-4165-F0C3-608BF176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9" y="3270151"/>
            <a:ext cx="5306291" cy="10676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8C86B8-0E14-8EE4-10C2-798374B92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09" y="4834392"/>
            <a:ext cx="5306291" cy="1067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F48C6-4C6F-2081-D9EE-6709C6834E2A}"/>
              </a:ext>
            </a:extLst>
          </p:cNvPr>
          <p:cNvSpPr txBox="1"/>
          <p:nvPr/>
        </p:nvSpPr>
        <p:spPr>
          <a:xfrm>
            <a:off x="7342910" y="2146766"/>
            <a:ext cx="4419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자율주행차량의 사고는 </a:t>
            </a:r>
            <a:endParaRPr kumimoji="1" lang="en-US" altLang="ko-Kore-KR" sz="2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endParaRPr kumimoji="1" lang="en-US" altLang="ko-Kore-KR" sz="2800" b="1" dirty="0">
              <a:solidFill>
                <a:schemeClr val="accent2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ko-Kore-KR" altLang="en-US" sz="2800" b="1" dirty="0">
                <a:solidFill>
                  <a:schemeClr val="accent2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운전자 책임 </a:t>
            </a:r>
            <a:r>
              <a:rPr kumimoji="1" lang="en-US" altLang="ko-Kore-KR" sz="2800" b="1" dirty="0">
                <a:solidFill>
                  <a:schemeClr val="accent2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?</a:t>
            </a:r>
          </a:p>
          <a:p>
            <a:endParaRPr kumimoji="1" lang="en-US" altLang="ko-Kore-KR" sz="2800" b="1" dirty="0">
              <a:solidFill>
                <a:schemeClr val="accent2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ko-Kore-KR" altLang="en-US" sz="2800" b="1" dirty="0">
                <a:solidFill>
                  <a:schemeClr val="accent2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자율주행차의 책임</a:t>
            </a:r>
            <a:r>
              <a:rPr kumimoji="1" lang="en-US" altLang="ko-Kore-KR" sz="2800" b="1" dirty="0">
                <a:solidFill>
                  <a:schemeClr val="accent2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?</a:t>
            </a:r>
            <a:endParaRPr kumimoji="1" lang="ko-Kore-KR" altLang="en-US" sz="2800" b="1" dirty="0">
              <a:solidFill>
                <a:schemeClr val="accent2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54B57AB9-7D69-0140-6AF1-ED80D3A1C5C8}"/>
              </a:ext>
            </a:extLst>
          </p:cNvPr>
          <p:cNvSpPr/>
          <p:nvPr/>
        </p:nvSpPr>
        <p:spPr>
          <a:xfrm>
            <a:off x="6816436" y="5206515"/>
            <a:ext cx="639632" cy="3944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4B6392-5BFB-4475-C658-4E720482CF91}"/>
              </a:ext>
            </a:extLst>
          </p:cNvPr>
          <p:cNvSpPr txBox="1"/>
          <p:nvPr/>
        </p:nvSpPr>
        <p:spPr>
          <a:xfrm>
            <a:off x="7772401" y="5108688"/>
            <a:ext cx="441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사고 책임에 대해 민감함</a:t>
            </a:r>
            <a:endParaRPr kumimoji="1" lang="en-US" altLang="ko-Kore-KR" sz="2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7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541967" y="125967"/>
            <a:ext cx="3108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 개요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F48C6-4C6F-2081-D9EE-6709C6834E2A}"/>
              </a:ext>
            </a:extLst>
          </p:cNvPr>
          <p:cNvSpPr txBox="1"/>
          <p:nvPr/>
        </p:nvSpPr>
        <p:spPr>
          <a:xfrm>
            <a:off x="1484988" y="2905780"/>
            <a:ext cx="954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자율주행차량의</a:t>
            </a:r>
            <a:r>
              <a:rPr kumimoji="1" lang="ko-Kore-KR" altLang="en-US" sz="2800" b="1" dirty="0">
                <a:solidFill>
                  <a:schemeClr val="accent2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경로 최적화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291C7-511E-6078-F471-027525FFBCD0}"/>
              </a:ext>
            </a:extLst>
          </p:cNvPr>
          <p:cNvSpPr txBox="1"/>
          <p:nvPr/>
        </p:nvSpPr>
        <p:spPr>
          <a:xfrm>
            <a:off x="266344" y="1319570"/>
            <a:ext cx="204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분석목표</a:t>
            </a:r>
            <a:endParaRPr kumimoji="1" lang="ko-Kore-KR" altLang="en-US" sz="2800" b="1" dirty="0">
              <a:solidFill>
                <a:schemeClr val="accent2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12C87-43B2-DF3E-F833-0E00434431D4}"/>
              </a:ext>
            </a:extLst>
          </p:cNvPr>
          <p:cNvSpPr txBox="1"/>
          <p:nvPr/>
        </p:nvSpPr>
        <p:spPr>
          <a:xfrm>
            <a:off x="1484988" y="4138047"/>
            <a:ext cx="9924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자율주행차량의 상용화가 가까워짐에 따라</a:t>
            </a:r>
            <a:r>
              <a:rPr kumimoji="1" lang="en-US" altLang="ko-Kore-KR" sz="2000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</a:t>
            </a:r>
            <a:r>
              <a:rPr kumimoji="1" lang="ko-Kore-KR" altLang="en-US" sz="2000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최적의 경로로 출발지로부터 목적지까지 운행하는 자율주행차량의 경로를 최적화하고자함</a:t>
            </a:r>
            <a:r>
              <a:rPr kumimoji="1" lang="en-US" altLang="ko-Kore-KR" sz="2000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</a:t>
            </a:r>
            <a:r>
              <a:rPr kumimoji="1" lang="ko-Kore-KR" altLang="en-US" sz="2000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921892-E317-A521-3E86-5EBCB2A00E34}"/>
              </a:ext>
            </a:extLst>
          </p:cNvPr>
          <p:cNvSpPr txBox="1"/>
          <p:nvPr/>
        </p:nvSpPr>
        <p:spPr>
          <a:xfrm>
            <a:off x="1484988" y="4998969"/>
            <a:ext cx="957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국민권익위원회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세종시청자미디어센터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국토교통부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정부세종컨벤션센터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국립세종도서관 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–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산업통상자원부를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순환하는 자율주행셔틀버스의 최적의 경로를 찾고자함</a:t>
            </a:r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166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4682378"/>
            <a:ext cx="12192000" cy="0"/>
          </a:xfrm>
          <a:prstGeom prst="line">
            <a:avLst/>
          </a:prstGeom>
          <a:ln w="857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5082563" y="2884995"/>
            <a:ext cx="5426518" cy="74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02. </a:t>
            </a:r>
            <a:r>
              <a:rPr lang="ko-KR" altLang="en-US" sz="3200" b="1" dirty="0"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데이터 분석</a:t>
            </a:r>
            <a:endParaRPr lang="en-US" altLang="ko-KR" sz="3200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22E6628-4B49-19A3-0C42-C0B914B659AC}"/>
              </a:ext>
            </a:extLst>
          </p:cNvPr>
          <p:cNvSpPr/>
          <p:nvPr/>
        </p:nvSpPr>
        <p:spPr>
          <a:xfrm>
            <a:off x="2481741" y="2428282"/>
            <a:ext cx="8012537" cy="2014538"/>
          </a:xfrm>
          <a:custGeom>
            <a:avLst/>
            <a:gdLst>
              <a:gd name="connsiteX0" fmla="*/ 0 w 3139661"/>
              <a:gd name="connsiteY0" fmla="*/ 574277 h 1148554"/>
              <a:gd name="connsiteX1" fmla="*/ 1569831 w 3139661"/>
              <a:gd name="connsiteY1" fmla="*/ 0 h 1148554"/>
              <a:gd name="connsiteX2" fmla="*/ 3139662 w 3139661"/>
              <a:gd name="connsiteY2" fmla="*/ 574277 h 1148554"/>
              <a:gd name="connsiteX3" fmla="*/ 1569831 w 3139661"/>
              <a:gd name="connsiteY3" fmla="*/ 1148554 h 1148554"/>
              <a:gd name="connsiteX4" fmla="*/ 0 w 3139661"/>
              <a:gd name="connsiteY4" fmla="*/ 574277 h 1148554"/>
              <a:gd name="connsiteX0" fmla="*/ 0 w 3139662"/>
              <a:gd name="connsiteY0" fmla="*/ 574277 h 1151304"/>
              <a:gd name="connsiteX1" fmla="*/ 1569831 w 3139662"/>
              <a:gd name="connsiteY1" fmla="*/ 0 h 1151304"/>
              <a:gd name="connsiteX2" fmla="*/ 3139662 w 3139662"/>
              <a:gd name="connsiteY2" fmla="*/ 574277 h 1151304"/>
              <a:gd name="connsiteX3" fmla="*/ 1569831 w 3139662"/>
              <a:gd name="connsiteY3" fmla="*/ 1148554 h 1151304"/>
              <a:gd name="connsiteX4" fmla="*/ 0 w 3139662"/>
              <a:gd name="connsiteY4" fmla="*/ 574277 h 1151304"/>
              <a:gd name="connsiteX0" fmla="*/ 0 w 3139756"/>
              <a:gd name="connsiteY0" fmla="*/ 574277 h 1151304"/>
              <a:gd name="connsiteX1" fmla="*/ 1569831 w 3139756"/>
              <a:gd name="connsiteY1" fmla="*/ 0 h 1151304"/>
              <a:gd name="connsiteX2" fmla="*/ 3139662 w 3139756"/>
              <a:gd name="connsiteY2" fmla="*/ 574277 h 1151304"/>
              <a:gd name="connsiteX3" fmla="*/ 1569831 w 3139756"/>
              <a:gd name="connsiteY3" fmla="*/ 1148554 h 1151304"/>
              <a:gd name="connsiteX4" fmla="*/ 0 w 3139756"/>
              <a:gd name="connsiteY4" fmla="*/ 574277 h 1151304"/>
              <a:gd name="connsiteX0" fmla="*/ 0 w 3139756"/>
              <a:gd name="connsiteY0" fmla="*/ 574277 h 1215147"/>
              <a:gd name="connsiteX1" fmla="*/ 1569831 w 3139756"/>
              <a:gd name="connsiteY1" fmla="*/ 0 h 1215147"/>
              <a:gd name="connsiteX2" fmla="*/ 3139662 w 3139756"/>
              <a:gd name="connsiteY2" fmla="*/ 574277 h 1215147"/>
              <a:gd name="connsiteX3" fmla="*/ 1569831 w 3139756"/>
              <a:gd name="connsiteY3" fmla="*/ 1148554 h 1215147"/>
              <a:gd name="connsiteX4" fmla="*/ 0 w 3139756"/>
              <a:gd name="connsiteY4" fmla="*/ 574277 h 1215147"/>
              <a:gd name="connsiteX0" fmla="*/ 0 w 3139662"/>
              <a:gd name="connsiteY0" fmla="*/ 616122 h 1256992"/>
              <a:gd name="connsiteX1" fmla="*/ 1569831 w 3139662"/>
              <a:gd name="connsiteY1" fmla="*/ 41845 h 1256992"/>
              <a:gd name="connsiteX2" fmla="*/ 3139662 w 3139662"/>
              <a:gd name="connsiteY2" fmla="*/ 616122 h 1256992"/>
              <a:gd name="connsiteX3" fmla="*/ 1569831 w 3139662"/>
              <a:gd name="connsiteY3" fmla="*/ 1190399 h 1256992"/>
              <a:gd name="connsiteX4" fmla="*/ 0 w 3139662"/>
              <a:gd name="connsiteY4" fmla="*/ 616122 h 1256992"/>
              <a:gd name="connsiteX0" fmla="*/ 0 w 3139662"/>
              <a:gd name="connsiteY0" fmla="*/ 669157 h 1310027"/>
              <a:gd name="connsiteX1" fmla="*/ 1569831 w 3139662"/>
              <a:gd name="connsiteY1" fmla="*/ 94880 h 1310027"/>
              <a:gd name="connsiteX2" fmla="*/ 3139662 w 3139662"/>
              <a:gd name="connsiteY2" fmla="*/ 669157 h 1310027"/>
              <a:gd name="connsiteX3" fmla="*/ 1569831 w 3139662"/>
              <a:gd name="connsiteY3" fmla="*/ 1243434 h 1310027"/>
              <a:gd name="connsiteX4" fmla="*/ 0 w 3139662"/>
              <a:gd name="connsiteY4" fmla="*/ 669157 h 1310027"/>
              <a:gd name="connsiteX0" fmla="*/ 0 w 3139662"/>
              <a:gd name="connsiteY0" fmla="*/ 669158 h 1392690"/>
              <a:gd name="connsiteX1" fmla="*/ 1569831 w 3139662"/>
              <a:gd name="connsiteY1" fmla="*/ 94881 h 1392690"/>
              <a:gd name="connsiteX2" fmla="*/ 3139662 w 3139662"/>
              <a:gd name="connsiteY2" fmla="*/ 669158 h 1392690"/>
              <a:gd name="connsiteX3" fmla="*/ 1569831 w 3139662"/>
              <a:gd name="connsiteY3" fmla="*/ 1243435 h 1392690"/>
              <a:gd name="connsiteX4" fmla="*/ 0 w 3139662"/>
              <a:gd name="connsiteY4" fmla="*/ 669158 h 139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62" h="1392690">
                <a:moveTo>
                  <a:pt x="0" y="669158"/>
                </a:moveTo>
                <a:cubicBezTo>
                  <a:pt x="0" y="351994"/>
                  <a:pt x="636162" y="216070"/>
                  <a:pt x="1569831" y="94881"/>
                </a:cubicBezTo>
                <a:cubicBezTo>
                  <a:pt x="2503500" y="-26308"/>
                  <a:pt x="3120612" y="-177835"/>
                  <a:pt x="3139662" y="669158"/>
                </a:cubicBezTo>
                <a:cubicBezTo>
                  <a:pt x="3101562" y="1598431"/>
                  <a:pt x="2541600" y="1437337"/>
                  <a:pt x="1569831" y="1243435"/>
                </a:cubicBezTo>
                <a:cubicBezTo>
                  <a:pt x="598062" y="1049533"/>
                  <a:pt x="0" y="986322"/>
                  <a:pt x="0" y="6691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4000"/>
                </a:schemeClr>
              </a:gs>
              <a:gs pos="100000">
                <a:schemeClr val="bg1">
                  <a:alpha val="9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607171" y="1561161"/>
            <a:ext cx="1936068" cy="3634794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4204531" y="2662192"/>
            <a:ext cx="603182" cy="1581883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CD28ECF-EE18-5302-7E97-97F5AD1468D4}"/>
              </a:ext>
            </a:extLst>
          </p:cNvPr>
          <p:cNvCxnSpPr>
            <a:cxnSpLocks/>
          </p:cNvCxnSpPr>
          <p:nvPr/>
        </p:nvCxnSpPr>
        <p:spPr>
          <a:xfrm>
            <a:off x="0" y="1989978"/>
            <a:ext cx="12192000" cy="0"/>
          </a:xfrm>
          <a:prstGeom prst="line">
            <a:avLst/>
          </a:prstGeom>
          <a:ln w="149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4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246709" y="125967"/>
            <a:ext cx="3403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활용 데이터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0844E-E027-D9B8-6DE7-0A074E812163}"/>
              </a:ext>
            </a:extLst>
          </p:cNvPr>
          <p:cNvSpPr txBox="1"/>
          <p:nvPr/>
        </p:nvSpPr>
        <p:spPr>
          <a:xfrm>
            <a:off x="440198" y="1944964"/>
            <a:ext cx="11592184" cy="427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</a:t>
            </a:r>
            <a:r>
              <a:rPr kumimoji="1" lang="en-US" altLang="ko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023-08-18 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표준노드링크 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en-US" altLang="ko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ITS </a:t>
            </a:r>
            <a:r>
              <a: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국가교통정보센터</a:t>
            </a:r>
            <a:r>
              <a:rPr kumimoji="1" lang="en-US" altLang="ko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)</a:t>
            </a:r>
            <a:endParaRPr kumimoji="1" lang="en-US" altLang="ko-Kore-KR" sz="2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</a:t>
            </a:r>
            <a:r>
              <a:rPr kumimoji="1" lang="en-US" altLang="ko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023-08-10 20:55 </a:t>
            </a:r>
            <a:r>
              <a: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차량통행 속도정보 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교통정보시스템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TOPIS)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교통량정보 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교통정보시스템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TOPIS)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</a:t>
            </a:r>
            <a:r>
              <a:rPr kumimoji="1" lang="en-US" altLang="ko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019 ~ 2022</a:t>
            </a:r>
            <a:r>
              <a: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년 세종시 </a:t>
            </a:r>
            <a:r>
              <a:rPr kumimoji="1" lang="ko-KR" altLang="en-US" sz="28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도로별</a:t>
            </a:r>
            <a:r>
              <a:rPr kumimoji="1" lang="ko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교통사고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en-US" altLang="ko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5</a:t>
            </a:r>
            <a:r>
              <a:rPr kumimoji="1" lang="ko-KR" altLang="en-US" sz="28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건이상</a:t>
            </a:r>
            <a:r>
              <a:rPr kumimoji="1" lang="en-US" altLang="ko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)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데이터 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en-US" altLang="ko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TASS)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버스정류장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초등학교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및 유치원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데이터 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(</a:t>
            </a:r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공공데이터포털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376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E428A3-D2DE-C222-B0A8-E3B6C330DB0B}"/>
              </a:ext>
            </a:extLst>
          </p:cNvPr>
          <p:cNvSpPr/>
          <p:nvPr/>
        </p:nvSpPr>
        <p:spPr>
          <a:xfrm>
            <a:off x="0" y="0"/>
            <a:ext cx="12192000" cy="981868"/>
          </a:xfrm>
          <a:prstGeom prst="rect">
            <a:avLst/>
          </a:prstGeom>
          <a:pattFill prst="dashHorz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517335-3A90-5E49-5E03-57EA7510C0D3}"/>
              </a:ext>
            </a:extLst>
          </p:cNvPr>
          <p:cNvCxnSpPr>
            <a:cxnSpLocks/>
          </p:cNvCxnSpPr>
          <p:nvPr/>
        </p:nvCxnSpPr>
        <p:spPr>
          <a:xfrm>
            <a:off x="0" y="839725"/>
            <a:ext cx="12192000" cy="0"/>
          </a:xfrm>
          <a:prstGeom prst="line">
            <a:avLst/>
          </a:prstGeom>
          <a:ln w="730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4459C-9413-BA0C-9FC8-5C3E750CA9FE}"/>
              </a:ext>
            </a:extLst>
          </p:cNvPr>
          <p:cNvSpPr txBox="1"/>
          <p:nvPr/>
        </p:nvSpPr>
        <p:spPr>
          <a:xfrm>
            <a:off x="4246709" y="125967"/>
            <a:ext cx="3802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138" algn="ctr">
              <a:defRPr/>
            </a:pP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데이터 </a:t>
            </a:r>
            <a:r>
              <a:rPr lang="ko-KR" altLang="en-US" sz="2800" b="1" kern="0" dirty="0" err="1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전처리</a:t>
            </a:r>
            <a:r>
              <a:rPr lang="ko-KR" altLang="en-US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및 </a:t>
            </a:r>
            <a:r>
              <a:rPr lang="en-US" altLang="ko-KR" sz="2800" b="1" kern="0" dirty="0">
                <a:ln w="9525">
                  <a:noFill/>
                </a:ln>
                <a:solidFill>
                  <a:prstClr val="white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EDA</a:t>
            </a:r>
            <a:endParaRPr lang="ko-KR" altLang="en-US" b="1" dirty="0">
              <a:solidFill>
                <a:prstClr val="white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3A337B-CE1A-65B4-52D5-171B7AC610B9}"/>
              </a:ext>
            </a:extLst>
          </p:cNvPr>
          <p:cNvGrpSpPr/>
          <p:nvPr/>
        </p:nvGrpSpPr>
        <p:grpSpPr>
          <a:xfrm rot="16200000">
            <a:off x="1011774" y="-1184910"/>
            <a:ext cx="1302869" cy="2446020"/>
            <a:chOff x="5628356" y="2622550"/>
            <a:chExt cx="1302869" cy="244602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17760C52-6321-7C0A-CA6B-38B0D3DEE28C}"/>
                </a:ext>
              </a:extLst>
            </p:cNvPr>
            <p:cNvSpPr/>
            <p:nvPr/>
          </p:nvSpPr>
          <p:spPr>
            <a:xfrm rot="900000">
              <a:off x="6743503" y="3497258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9593A2E9-99FE-1211-F1DB-F604CF19EDC5}"/>
                </a:ext>
              </a:extLst>
            </p:cNvPr>
            <p:cNvSpPr/>
            <p:nvPr/>
          </p:nvSpPr>
          <p:spPr>
            <a:xfrm rot="19800000">
              <a:off x="5628356" y="3509962"/>
              <a:ext cx="187722" cy="90488"/>
            </a:xfrm>
            <a:prstGeom prst="round2SameRect">
              <a:avLst>
                <a:gd name="adj1" fmla="val 50000"/>
                <a:gd name="adj2" fmla="val 18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3157933-2646-143B-9F21-68441C79E983}"/>
                </a:ext>
              </a:extLst>
            </p:cNvPr>
            <p:cNvSpPr/>
            <p:nvPr/>
          </p:nvSpPr>
          <p:spPr>
            <a:xfrm>
              <a:off x="5759450" y="2622550"/>
              <a:ext cx="1047750" cy="2444750"/>
            </a:xfrm>
            <a:prstGeom prst="round2SameRect">
              <a:avLst>
                <a:gd name="adj1" fmla="val 36061"/>
                <a:gd name="adj2" fmla="val 35152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6">
              <a:extLst>
                <a:ext uri="{FF2B5EF4-FFF2-40B4-BE49-F238E27FC236}">
                  <a16:creationId xmlns:a16="http://schemas.microsoft.com/office/drawing/2014/main" id="{A8650E91-9F59-8563-DD7D-1D083CD7CCA8}"/>
                </a:ext>
              </a:extLst>
            </p:cNvPr>
            <p:cNvSpPr/>
            <p:nvPr/>
          </p:nvSpPr>
          <p:spPr>
            <a:xfrm>
              <a:off x="5826125" y="3200000"/>
              <a:ext cx="914400" cy="1791417"/>
            </a:xfrm>
            <a:custGeom>
              <a:avLst/>
              <a:gdLst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914400 w 914400"/>
                <a:gd name="connsiteY2" fmla="*/ 156845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0 h 1568450"/>
                <a:gd name="connsiteX1" fmla="*/ 914400 w 914400"/>
                <a:gd name="connsiteY1" fmla="*/ 0 h 1568450"/>
                <a:gd name="connsiteX2" fmla="*/ 812800 w 914400"/>
                <a:gd name="connsiteY2" fmla="*/ 1562100 h 1568450"/>
                <a:gd name="connsiteX3" fmla="*/ 95250 w 914400"/>
                <a:gd name="connsiteY3" fmla="*/ 1568450 h 1568450"/>
                <a:gd name="connsiteX4" fmla="*/ 0 w 914400"/>
                <a:gd name="connsiteY4" fmla="*/ 0 h 1568450"/>
                <a:gd name="connsiteX0" fmla="*/ 0 w 914400"/>
                <a:gd name="connsiteY0" fmla="*/ 50800 h 1619250"/>
                <a:gd name="connsiteX1" fmla="*/ 914400 w 914400"/>
                <a:gd name="connsiteY1" fmla="*/ 50800 h 1619250"/>
                <a:gd name="connsiteX2" fmla="*/ 812800 w 914400"/>
                <a:gd name="connsiteY2" fmla="*/ 1612900 h 1619250"/>
                <a:gd name="connsiteX3" fmla="*/ 95250 w 914400"/>
                <a:gd name="connsiteY3" fmla="*/ 1619250 h 1619250"/>
                <a:gd name="connsiteX4" fmla="*/ 0 w 914400"/>
                <a:gd name="connsiteY4" fmla="*/ 50800 h 161925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651810"/>
                <a:gd name="connsiteX1" fmla="*/ 914400 w 914400"/>
                <a:gd name="connsiteY1" fmla="*/ 83360 h 1651810"/>
                <a:gd name="connsiteX2" fmla="*/ 812800 w 914400"/>
                <a:gd name="connsiteY2" fmla="*/ 1645460 h 1651810"/>
                <a:gd name="connsiteX3" fmla="*/ 95250 w 914400"/>
                <a:gd name="connsiteY3" fmla="*/ 1651810 h 1651810"/>
                <a:gd name="connsiteX4" fmla="*/ 0 w 914400"/>
                <a:gd name="connsiteY4" fmla="*/ 83360 h 1651810"/>
                <a:gd name="connsiteX0" fmla="*/ 0 w 914400"/>
                <a:gd name="connsiteY0" fmla="*/ 83360 h 1732261"/>
                <a:gd name="connsiteX1" fmla="*/ 914400 w 914400"/>
                <a:gd name="connsiteY1" fmla="*/ 83360 h 1732261"/>
                <a:gd name="connsiteX2" fmla="*/ 812800 w 914400"/>
                <a:gd name="connsiteY2" fmla="*/ 1645460 h 1732261"/>
                <a:gd name="connsiteX3" fmla="*/ 95250 w 914400"/>
                <a:gd name="connsiteY3" fmla="*/ 1651810 h 1732261"/>
                <a:gd name="connsiteX4" fmla="*/ 0 w 914400"/>
                <a:gd name="connsiteY4" fmla="*/ 83360 h 1732261"/>
                <a:gd name="connsiteX0" fmla="*/ 0 w 914400"/>
                <a:gd name="connsiteY0" fmla="*/ 83360 h 1766427"/>
                <a:gd name="connsiteX1" fmla="*/ 914400 w 914400"/>
                <a:gd name="connsiteY1" fmla="*/ 83360 h 1766427"/>
                <a:gd name="connsiteX2" fmla="*/ 812800 w 914400"/>
                <a:gd name="connsiteY2" fmla="*/ 1645460 h 1766427"/>
                <a:gd name="connsiteX3" fmla="*/ 95250 w 914400"/>
                <a:gd name="connsiteY3" fmla="*/ 1651810 h 1766427"/>
                <a:gd name="connsiteX4" fmla="*/ 0 w 914400"/>
                <a:gd name="connsiteY4" fmla="*/ 83360 h 1766427"/>
                <a:gd name="connsiteX0" fmla="*/ 0 w 914400"/>
                <a:gd name="connsiteY0" fmla="*/ 94510 h 1777577"/>
                <a:gd name="connsiteX1" fmla="*/ 914400 w 914400"/>
                <a:gd name="connsiteY1" fmla="*/ 94510 h 1777577"/>
                <a:gd name="connsiteX2" fmla="*/ 812800 w 914400"/>
                <a:gd name="connsiteY2" fmla="*/ 1656610 h 1777577"/>
                <a:gd name="connsiteX3" fmla="*/ 95250 w 914400"/>
                <a:gd name="connsiteY3" fmla="*/ 1662960 h 1777577"/>
                <a:gd name="connsiteX4" fmla="*/ 0 w 914400"/>
                <a:gd name="connsiteY4" fmla="*/ 94510 h 177757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  <a:gd name="connsiteX0" fmla="*/ 0 w 914400"/>
                <a:gd name="connsiteY0" fmla="*/ 108350 h 1791417"/>
                <a:gd name="connsiteX1" fmla="*/ 914400 w 914400"/>
                <a:gd name="connsiteY1" fmla="*/ 108350 h 1791417"/>
                <a:gd name="connsiteX2" fmla="*/ 812800 w 914400"/>
                <a:gd name="connsiteY2" fmla="*/ 1670450 h 1791417"/>
                <a:gd name="connsiteX3" fmla="*/ 95250 w 914400"/>
                <a:gd name="connsiteY3" fmla="*/ 1676800 h 1791417"/>
                <a:gd name="connsiteX4" fmla="*/ 0 w 914400"/>
                <a:gd name="connsiteY4" fmla="*/ 108350 h 179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791417">
                  <a:moveTo>
                    <a:pt x="0" y="108350"/>
                  </a:moveTo>
                  <a:cubicBezTo>
                    <a:pt x="69056" y="-37700"/>
                    <a:pt x="819944" y="-34525"/>
                    <a:pt x="914400" y="108350"/>
                  </a:cubicBezTo>
                  <a:cubicBezTo>
                    <a:pt x="754327" y="663182"/>
                    <a:pt x="787135" y="1140225"/>
                    <a:pt x="812800" y="1670450"/>
                  </a:cubicBezTo>
                  <a:cubicBezTo>
                    <a:pt x="611717" y="1863067"/>
                    <a:pt x="270933" y="1795333"/>
                    <a:pt x="95250" y="1676800"/>
                  </a:cubicBezTo>
                  <a:cubicBezTo>
                    <a:pt x="125413" y="1242089"/>
                    <a:pt x="129381" y="547030"/>
                    <a:pt x="0" y="1083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CF54E9-CAE9-5ACA-0F5E-E5A432ADE756}"/>
                </a:ext>
              </a:extLst>
            </p:cNvPr>
            <p:cNvSpPr/>
            <p:nvPr/>
          </p:nvSpPr>
          <p:spPr>
            <a:xfrm>
              <a:off x="6655593" y="3487485"/>
              <a:ext cx="66676" cy="1205234"/>
            </a:xfrm>
            <a:custGeom>
              <a:avLst/>
              <a:gdLst>
                <a:gd name="connsiteX0" fmla="*/ 66676 w 66676"/>
                <a:gd name="connsiteY0" fmla="*/ 0 h 1205234"/>
                <a:gd name="connsiteX1" fmla="*/ 66676 w 66676"/>
                <a:gd name="connsiteY1" fmla="*/ 79736 h 1205234"/>
                <a:gd name="connsiteX2" fmla="*/ 43904 w 66676"/>
                <a:gd name="connsiteY2" fmla="*/ 1205234 h 1205234"/>
                <a:gd name="connsiteX3" fmla="*/ 20841 w 66676"/>
                <a:gd name="connsiteY3" fmla="*/ 283434 h 120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6" h="1205234">
                  <a:moveTo>
                    <a:pt x="66676" y="0"/>
                  </a:moveTo>
                  <a:lnTo>
                    <a:pt x="66676" y="79736"/>
                  </a:lnTo>
                  <a:lnTo>
                    <a:pt x="43904" y="1205234"/>
                  </a:lnTo>
                  <a:cubicBezTo>
                    <a:pt x="-5709" y="908406"/>
                    <a:pt x="-13097" y="586318"/>
                    <a:pt x="20841" y="283434"/>
                  </a:cubicBez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C8A6CEF-6FA2-9337-EE4C-F45B608F65F9}"/>
                </a:ext>
              </a:extLst>
            </p:cNvPr>
            <p:cNvSpPr/>
            <p:nvPr/>
          </p:nvSpPr>
          <p:spPr>
            <a:xfrm flipH="1">
              <a:off x="5819775" y="3492394"/>
              <a:ext cx="65882" cy="1200324"/>
            </a:xfrm>
            <a:custGeom>
              <a:avLst/>
              <a:gdLst>
                <a:gd name="connsiteX0" fmla="*/ 65882 w 65882"/>
                <a:gd name="connsiteY0" fmla="*/ 0 h 1200324"/>
                <a:gd name="connsiteX1" fmla="*/ 20841 w 65882"/>
                <a:gd name="connsiteY1" fmla="*/ 278524 h 1200324"/>
                <a:gd name="connsiteX2" fmla="*/ 43904 w 65882"/>
                <a:gd name="connsiteY2" fmla="*/ 1200324 h 1200324"/>
                <a:gd name="connsiteX3" fmla="*/ 65882 w 65882"/>
                <a:gd name="connsiteY3" fmla="*/ 114069 h 120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82" h="1200324">
                  <a:moveTo>
                    <a:pt x="65882" y="0"/>
                  </a:moveTo>
                  <a:lnTo>
                    <a:pt x="20841" y="278524"/>
                  </a:lnTo>
                  <a:cubicBezTo>
                    <a:pt x="-13097" y="581408"/>
                    <a:pt x="-5709" y="903496"/>
                    <a:pt x="43904" y="1200324"/>
                  </a:cubicBezTo>
                  <a:lnTo>
                    <a:pt x="65882" y="114069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9C725D-DB7F-6E14-EB8D-1AFAB0514C4B}"/>
                </a:ext>
              </a:extLst>
            </p:cNvPr>
            <p:cNvSpPr/>
            <p:nvPr/>
          </p:nvSpPr>
          <p:spPr>
            <a:xfrm>
              <a:off x="5892006" y="4962768"/>
              <a:ext cx="757237" cy="105802"/>
            </a:xfrm>
            <a:custGeom>
              <a:avLst/>
              <a:gdLst>
                <a:gd name="connsiteX0" fmla="*/ 0 w 757237"/>
                <a:gd name="connsiteY0" fmla="*/ 0 h 105802"/>
                <a:gd name="connsiteX1" fmla="*/ 22702 w 757237"/>
                <a:gd name="connsiteY1" fmla="*/ 18730 h 105802"/>
                <a:gd name="connsiteX2" fmla="*/ 228624 w 757237"/>
                <a:gd name="connsiteY2" fmla="*/ 81631 h 105802"/>
                <a:gd name="connsiteX3" fmla="*/ 539764 w 757237"/>
                <a:gd name="connsiteY3" fmla="*/ 81631 h 105802"/>
                <a:gd name="connsiteX4" fmla="*/ 745687 w 757237"/>
                <a:gd name="connsiteY4" fmla="*/ 18730 h 105802"/>
                <a:gd name="connsiteX5" fmla="*/ 757237 w 757237"/>
                <a:gd name="connsiteY5" fmla="*/ 9201 h 105802"/>
                <a:gd name="connsiteX6" fmla="*/ 757237 w 757237"/>
                <a:gd name="connsiteY6" fmla="*/ 33372 h 105802"/>
                <a:gd name="connsiteX7" fmla="*/ 745687 w 757237"/>
                <a:gd name="connsiteY7" fmla="*/ 42901 h 105802"/>
                <a:gd name="connsiteX8" fmla="*/ 539764 w 757237"/>
                <a:gd name="connsiteY8" fmla="*/ 105802 h 105802"/>
                <a:gd name="connsiteX9" fmla="*/ 228624 w 757237"/>
                <a:gd name="connsiteY9" fmla="*/ 105802 h 105802"/>
                <a:gd name="connsiteX10" fmla="*/ 22702 w 757237"/>
                <a:gd name="connsiteY10" fmla="*/ 42901 h 105802"/>
                <a:gd name="connsiteX11" fmla="*/ 0 w 757237"/>
                <a:gd name="connsiteY11" fmla="*/ 24171 h 10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7237" h="105802">
                  <a:moveTo>
                    <a:pt x="0" y="0"/>
                  </a:moveTo>
                  <a:lnTo>
                    <a:pt x="22702" y="18730"/>
                  </a:lnTo>
                  <a:cubicBezTo>
                    <a:pt x="81483" y="58443"/>
                    <a:pt x="152346" y="81631"/>
                    <a:pt x="228624" y="81631"/>
                  </a:cubicBezTo>
                  <a:lnTo>
                    <a:pt x="539764" y="81631"/>
                  </a:lnTo>
                  <a:cubicBezTo>
                    <a:pt x="616043" y="81631"/>
                    <a:pt x="686905" y="58443"/>
                    <a:pt x="745687" y="18730"/>
                  </a:cubicBezTo>
                  <a:lnTo>
                    <a:pt x="757237" y="9201"/>
                  </a:lnTo>
                  <a:lnTo>
                    <a:pt x="757237" y="33372"/>
                  </a:lnTo>
                  <a:lnTo>
                    <a:pt x="745687" y="42901"/>
                  </a:lnTo>
                  <a:cubicBezTo>
                    <a:pt x="686905" y="82614"/>
                    <a:pt x="616043" y="105802"/>
                    <a:pt x="539764" y="105802"/>
                  </a:cubicBezTo>
                  <a:lnTo>
                    <a:pt x="228624" y="105802"/>
                  </a:lnTo>
                  <a:cubicBezTo>
                    <a:pt x="152346" y="105802"/>
                    <a:pt x="81483" y="82614"/>
                    <a:pt x="22702" y="42901"/>
                  </a:cubicBezTo>
                  <a:lnTo>
                    <a:pt x="0" y="241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35953A1-1315-9392-25E0-484110BF3FBA}"/>
                </a:ext>
              </a:extLst>
            </p:cNvPr>
            <p:cNvSpPr/>
            <p:nvPr/>
          </p:nvSpPr>
          <p:spPr>
            <a:xfrm>
              <a:off x="5826125" y="3195022"/>
              <a:ext cx="914400" cy="167091"/>
            </a:xfrm>
            <a:custGeom>
              <a:avLst/>
              <a:gdLst>
                <a:gd name="connsiteX0" fmla="*/ 447675 w 914400"/>
                <a:gd name="connsiteY0" fmla="*/ 3 h 167091"/>
                <a:gd name="connsiteX1" fmla="*/ 914400 w 914400"/>
                <a:gd name="connsiteY1" fmla="*/ 108350 h 167091"/>
                <a:gd name="connsiteX2" fmla="*/ 899655 w 914400"/>
                <a:gd name="connsiteY2" fmla="*/ 167091 h 167091"/>
                <a:gd name="connsiteX3" fmla="*/ 889324 w 914400"/>
                <a:gd name="connsiteY3" fmla="*/ 151759 h 167091"/>
                <a:gd name="connsiteX4" fmla="*/ 20612 w 914400"/>
                <a:gd name="connsiteY4" fmla="*/ 151037 h 167091"/>
                <a:gd name="connsiteX5" fmla="*/ 13499 w 914400"/>
                <a:gd name="connsiteY5" fmla="*/ 164128 h 167091"/>
                <a:gd name="connsiteX6" fmla="*/ 0 w 914400"/>
                <a:gd name="connsiteY6" fmla="*/ 108350 h 167091"/>
                <a:gd name="connsiteX7" fmla="*/ 447675 w 914400"/>
                <a:gd name="connsiteY7" fmla="*/ 3 h 16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400" h="167091">
                  <a:moveTo>
                    <a:pt x="447675" y="3"/>
                  </a:moveTo>
                  <a:cubicBezTo>
                    <a:pt x="655836" y="400"/>
                    <a:pt x="867172" y="36913"/>
                    <a:pt x="914400" y="108350"/>
                  </a:cubicBezTo>
                  <a:lnTo>
                    <a:pt x="899655" y="167091"/>
                  </a:lnTo>
                  <a:lnTo>
                    <a:pt x="889324" y="151759"/>
                  </a:lnTo>
                  <a:cubicBezTo>
                    <a:pt x="739452" y="-10567"/>
                    <a:pt x="151037" y="-13955"/>
                    <a:pt x="20612" y="151037"/>
                  </a:cubicBezTo>
                  <a:lnTo>
                    <a:pt x="13499" y="164128"/>
                  </a:lnTo>
                  <a:lnTo>
                    <a:pt x="0" y="108350"/>
                  </a:lnTo>
                  <a:cubicBezTo>
                    <a:pt x="34528" y="35325"/>
                    <a:pt x="239514" y="-394"/>
                    <a:pt x="447675" y="3"/>
                  </a:cubicBez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9907BC5-702E-E496-D12B-5F8AAA0167C8}"/>
                </a:ext>
              </a:extLst>
            </p:cNvPr>
            <p:cNvSpPr/>
            <p:nvPr/>
          </p:nvSpPr>
          <p:spPr>
            <a:xfrm>
              <a:off x="6033944" y="3667340"/>
              <a:ext cx="496256" cy="733209"/>
            </a:xfrm>
            <a:prstGeom prst="roundRect">
              <a:avLst>
                <a:gd name="adj" fmla="val 70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52863E16-02DB-CAE3-4978-CC8D9593DCF9}"/>
              </a:ext>
            </a:extLst>
          </p:cNvPr>
          <p:cNvSpPr/>
          <p:nvPr/>
        </p:nvSpPr>
        <p:spPr>
          <a:xfrm>
            <a:off x="2530499" y="-246420"/>
            <a:ext cx="644678" cy="114855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01828-7677-C915-262A-B9A8F56C679B}"/>
              </a:ext>
            </a:extLst>
          </p:cNvPr>
          <p:cNvSpPr txBox="1"/>
          <p:nvPr/>
        </p:nvSpPr>
        <p:spPr>
          <a:xfrm>
            <a:off x="266344" y="1319570"/>
            <a:ext cx="362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세종시 위험도로 현황</a:t>
            </a:r>
            <a:r>
              <a:rPr kumimoji="1" lang="en-US" altLang="ko-Kore-KR" sz="2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?</a:t>
            </a:r>
            <a:endParaRPr kumimoji="1" lang="ko-Kore-KR" altLang="en-US" sz="2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527746-D487-FCE9-F2A5-65635841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96" y="2759069"/>
            <a:ext cx="5683385" cy="36666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A33526-6B00-125A-69B9-A31347ABA864}"/>
              </a:ext>
            </a:extLst>
          </p:cNvPr>
          <p:cNvSpPr txBox="1"/>
          <p:nvPr/>
        </p:nvSpPr>
        <p:spPr>
          <a:xfrm>
            <a:off x="266342" y="2066032"/>
            <a:ext cx="5915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TAAS </a:t>
            </a:r>
            <a:r>
              <a:rPr kumimoji="1" lang="ko-Kore-KR" altLang="en-US" sz="20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의 도로위험도지수 산출식 활용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6EC550-07B0-1BB9-3769-2EF60DFE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981" y="2335772"/>
            <a:ext cx="5850474" cy="38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734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448</Words>
  <Application>Microsoft Macintosh PowerPoint</Application>
  <PresentationFormat>와이드스크린</PresentationFormat>
  <Paragraphs>91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NanumGothic</vt:lpstr>
      <vt:lpstr>NANUMGOTHIC EXTRABOLD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이재연[ 학부재학 / 응용수리과학부 데이터계산과학전공 ]</cp:lastModifiedBy>
  <cp:revision>23</cp:revision>
  <dcterms:created xsi:type="dcterms:W3CDTF">2022-11-17T08:25:18Z</dcterms:created>
  <dcterms:modified xsi:type="dcterms:W3CDTF">2023-08-30T15:17:05Z</dcterms:modified>
</cp:coreProperties>
</file>